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8"/>
  </p:notesMasterIdLst>
  <p:sldIdLst>
    <p:sldId id="300" r:id="rId5"/>
    <p:sldId id="302" r:id="rId6"/>
    <p:sldId id="304" r:id="rId7"/>
    <p:sldId id="326" r:id="rId8"/>
    <p:sldId id="347" r:id="rId9"/>
    <p:sldId id="346" r:id="rId10"/>
    <p:sldId id="348" r:id="rId11"/>
    <p:sldId id="338" r:id="rId12"/>
    <p:sldId id="349" r:id="rId13"/>
    <p:sldId id="316" r:id="rId14"/>
    <p:sldId id="350" r:id="rId15"/>
    <p:sldId id="371" r:id="rId16"/>
    <p:sldId id="353" r:id="rId17"/>
    <p:sldId id="372" r:id="rId18"/>
    <p:sldId id="351" r:id="rId19"/>
    <p:sldId id="358" r:id="rId20"/>
    <p:sldId id="370" r:id="rId21"/>
    <p:sldId id="360" r:id="rId22"/>
    <p:sldId id="354" r:id="rId23"/>
    <p:sldId id="361" r:id="rId24"/>
    <p:sldId id="355" r:id="rId25"/>
    <p:sldId id="362" r:id="rId26"/>
    <p:sldId id="356" r:id="rId27"/>
    <p:sldId id="363" r:id="rId28"/>
    <p:sldId id="365" r:id="rId29"/>
    <p:sldId id="364" r:id="rId30"/>
    <p:sldId id="366" r:id="rId31"/>
    <p:sldId id="367" r:id="rId32"/>
    <p:sldId id="368" r:id="rId33"/>
    <p:sldId id="352" r:id="rId34"/>
    <p:sldId id="357" r:id="rId35"/>
    <p:sldId id="369" r:id="rId36"/>
    <p:sldId id="303" r:id="rId37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FAADC"/>
    <a:srgbClr val="FBE5D6"/>
    <a:srgbClr val="0B3665"/>
    <a:srgbClr val="6EACC8"/>
    <a:srgbClr val="FF9900"/>
    <a:srgbClr val="3399FF"/>
    <a:srgbClr val="2D6BDB"/>
    <a:srgbClr val="1E51AE"/>
    <a:srgbClr val="0F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40000" autoAdjust="0"/>
  </p:normalViewPr>
  <p:slideViewPr>
    <p:cSldViewPr snapToGrid="0" showGuides="1">
      <p:cViewPr varScale="1">
        <p:scale>
          <a:sx n="69" d="100"/>
          <a:sy n="69" d="100"/>
        </p:scale>
        <p:origin x="1173" y="42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5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5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C6C2-96EE-28B2-4597-F2F7529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A2459-042E-7D09-6154-9D96445E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CABFB-5A8D-1003-F989-93747668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5C59D-1A85-977E-DAD1-B596B257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34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A4B5-747F-C6FB-164C-3712B3A6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22E40A-2178-0C61-157F-E1FEE7719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B768E3-44AD-7C8D-CF14-919B92E7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C5CBB4-839D-C98F-BF23-37BF622E7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28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3F44-94A9-B9F2-C032-CD20984E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B1437-4392-AC8D-3EA7-03BEB17C4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C6A58-DAD3-34F3-AF58-5F9813F97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5B941-BADB-3741-6440-37C1205E8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1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1ADA-7D88-292F-4D50-D2A78B504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FD68F4-7B2F-E363-678A-0ECB93C08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07B78-EA6D-9A67-DAD6-8D1DCEF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A45F5-35B8-3DD1-BA5A-F80EFAFE8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8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B151-26E9-ABE7-5C60-542F47EC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B619E5-DB40-B9C4-5C78-70B7EEDA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24741A-CF5B-4859-E800-9685B71C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97D07-AAA6-9951-7D13-95F2461FA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7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534A-07BA-877B-CE18-E0A2737A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727B5-1A5D-993C-D32D-8F423EE3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4C33A-D8E1-AD51-BA8D-B835865E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871E8-8132-3613-CB24-2A7AD2010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9483-A590-E061-9DB0-9CA5D30D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857D-7D0C-F5F5-DAD6-0F900A60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7E3A2-8487-4342-9386-FEA36486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534B-0E4B-FF52-007E-9482830DA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73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9598-4981-9195-8072-6122B0B3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AB1D4-CD2A-31DE-9375-C5A7ABB00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0BF0A-2880-5E29-2812-F6AF927C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8ECDE-F903-9CE3-2E87-BE4EC66B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3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938E-2E60-40B1-9C4F-5F63DC04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1DC735-B1A0-AD4C-9FD0-C6AE477E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8968C0-8DF9-7085-10B8-2E6DCE2E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F4E27-715D-9ECB-3807-87E98A2B2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9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3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9697-A6FA-7A7C-94C3-AD2438F2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17FE3-0590-34A5-FF4A-69DA5CED4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BA13C-0E74-3CC3-0835-CE53E3EC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F7B26-AD73-55FA-83BB-26FB7399A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37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EDBF-7D6B-FCD8-E26F-E4815590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79EBB-46A1-6B92-95ED-C99D2B6B2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F68CA-089C-C21F-0B3A-20296618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A47A6-9945-145F-A096-9CC82F1CF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7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05C0-5495-2438-AEA8-9897F0A5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96FFE-C140-75BF-821B-A26819B0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DECA43-8B97-AB15-FF36-9E2B934F5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BFE80-884E-6C5C-C5D9-F2B8328E2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8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74C3-602F-8FA2-BDAB-A0789E7C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55A0B9-AA11-32E3-3CEE-D4576BCAC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477BFF-5A9F-D9FB-FB64-58E41AB1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E409C-9B3A-FEB9-6324-CB30572A8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5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0689-287E-3D84-B3E4-AF1F37CB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C22DD5-13CE-A24D-4B2C-2ED17058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87848A-DEF6-716D-7A15-814A1F22B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[Nano </a:t>
            </a:r>
            <a:r>
              <a:rPr lang="ko-KR" altLang="en-US" b="1" dirty="0"/>
              <a:t>모델이 가장 좋은 성능을 보인 이유 추론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데이터셋 규모 대비 적정 모델 크기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총 학습 인스턴스 수는 약 </a:t>
            </a:r>
            <a:r>
              <a:rPr lang="en-US" altLang="ko-KR" sz="1200" dirty="0"/>
              <a:t>4,413</a:t>
            </a:r>
            <a:r>
              <a:rPr lang="ko-KR" altLang="en-US" sz="1200" dirty="0"/>
              <a:t>개로</a:t>
            </a:r>
            <a:r>
              <a:rPr lang="en-US" altLang="ko-KR" sz="1200" dirty="0"/>
              <a:t>, </a:t>
            </a:r>
            <a:r>
              <a:rPr lang="ko-KR" altLang="en-US" sz="1200" dirty="0"/>
              <a:t>이는 대규모 학습</a:t>
            </a:r>
            <a:r>
              <a:rPr lang="en-US" altLang="ko-KR" sz="1200" dirty="0"/>
              <a:t>(</a:t>
            </a:r>
            <a:r>
              <a:rPr lang="ko-KR" altLang="en-US" sz="1200" dirty="0"/>
              <a:t>수십만 장</a:t>
            </a:r>
            <a:r>
              <a:rPr lang="en-US" altLang="ko-KR" sz="1200" dirty="0"/>
              <a:t>)</a:t>
            </a:r>
            <a:r>
              <a:rPr lang="ko-KR" altLang="en-US" sz="1200" dirty="0"/>
              <a:t>에 비해 </a:t>
            </a:r>
            <a:r>
              <a:rPr lang="ko-KR" altLang="en-US" sz="1200" b="1" dirty="0"/>
              <a:t>상대적으로 작고 제한적인 </a:t>
            </a:r>
            <a:r>
              <a:rPr lang="ko-KR" altLang="en-US" sz="1200" b="1" dirty="0" err="1"/>
              <a:t>데이터셋임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이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매개변수 수가 많은 모델</a:t>
            </a:r>
            <a:r>
              <a:rPr lang="en-US" altLang="ko-KR" sz="1200" dirty="0"/>
              <a:t>(L, X)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위험이 높아질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복잡한 표현을 학습하느라 일반화 성능이 저하될 수 있음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반면</a:t>
            </a:r>
            <a:r>
              <a:rPr lang="en-US" altLang="ko-KR" sz="1200" dirty="0"/>
              <a:t>, YOLOv11-N</a:t>
            </a:r>
            <a:r>
              <a:rPr lang="ko-KR" altLang="en-US" sz="1200" dirty="0"/>
              <a:t>은 복잡도를 제한하여 </a:t>
            </a:r>
            <a:r>
              <a:rPr lang="ko-KR" altLang="en-US" sz="1200" b="1" dirty="0"/>
              <a:t>적은 데이터에서 더 효율적으로 일반화 성능을 확보</a:t>
            </a:r>
            <a:r>
              <a:rPr lang="ko-KR" altLang="en-US" sz="1200" dirty="0"/>
              <a:t>했을 가능성이 큼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불량 유형의 시각적 패턴이 단순하고 강력함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SMT </a:t>
            </a:r>
            <a:r>
              <a:rPr lang="ko-KR" altLang="en-US" sz="1200" dirty="0"/>
              <a:t>불량 유형은 대부분 뚜렷한 경계</a:t>
            </a:r>
            <a:r>
              <a:rPr lang="en-US" altLang="ko-KR" sz="1200" dirty="0"/>
              <a:t>, </a:t>
            </a:r>
            <a:r>
              <a:rPr lang="ko-KR" altLang="en-US" sz="1200" dirty="0"/>
              <a:t>윤곽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결함이 동반되며</a:t>
            </a:r>
            <a:r>
              <a:rPr lang="en-US" altLang="ko-KR" sz="1200" dirty="0"/>
              <a:t>, </a:t>
            </a:r>
            <a:r>
              <a:rPr lang="ko-KR" altLang="en-US" sz="1200" dirty="0"/>
              <a:t>상대적으로 </a:t>
            </a:r>
            <a:r>
              <a:rPr lang="ko-KR" altLang="en-US" sz="1200" b="1" dirty="0" err="1"/>
              <a:t>저차원</a:t>
            </a:r>
            <a:r>
              <a:rPr lang="ko-KR" altLang="en-US" sz="1200" b="1" dirty="0"/>
              <a:t> 특징만으로도 충분히 구분 가능</a:t>
            </a:r>
            <a:r>
              <a:rPr lang="ko-KR" altLang="en-US" sz="1200" dirty="0"/>
              <a:t>한 경우가 많음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YOLOv11-N</a:t>
            </a:r>
            <a:r>
              <a:rPr lang="ko-KR" altLang="en-US" sz="1200" dirty="0"/>
              <a:t>처럼 </a:t>
            </a:r>
            <a:r>
              <a:rPr lang="en-US" altLang="ko-KR" sz="1200" dirty="0"/>
              <a:t>shallow</a:t>
            </a:r>
            <a:r>
              <a:rPr lang="ko-KR" altLang="en-US" sz="1200" dirty="0"/>
              <a:t>하면서도 성능이 정제된 네트워크가 </a:t>
            </a:r>
            <a:r>
              <a:rPr lang="ko-KR" altLang="en-US" sz="1200" b="1" dirty="0"/>
              <a:t>불필요하게 복잡한 고차 표현 없이도 충분히 학습</a:t>
            </a:r>
            <a:r>
              <a:rPr lang="ko-KR" altLang="en-US" sz="1200" dirty="0"/>
              <a:t>할 수 있었던 것으로 해석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</a:rPr>
              <a:t>→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데이터셋 규모가 중소형일 때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최신 구조의 경량 모델은 과도한 복잡도 없이도 더 효율적으로 학습하고 일반화할 수 있으며</a:t>
            </a:r>
            <a:r>
              <a:rPr lang="en-US" altLang="ko-KR" sz="1200" b="1" u="sng" dirty="0">
                <a:solidFill>
                  <a:schemeClr val="accent2"/>
                </a:solidFill>
              </a:rPr>
              <a:t>,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시각적 패턴이 명확한 분야</a:t>
            </a:r>
            <a:r>
              <a:rPr lang="en-US" altLang="ko-KR" sz="1200" b="1" u="sng" dirty="0">
                <a:solidFill>
                  <a:schemeClr val="accent2"/>
                </a:solidFill>
              </a:rPr>
              <a:t>(SMT </a:t>
            </a:r>
            <a:r>
              <a:rPr lang="ko-KR" altLang="en-US" sz="1200" b="1" u="sng" dirty="0">
                <a:solidFill>
                  <a:schemeClr val="accent2"/>
                </a:solidFill>
              </a:rPr>
              <a:t>공정 등</a:t>
            </a:r>
            <a:r>
              <a:rPr lang="en-US" altLang="ko-KR" sz="1200" b="1" u="sng" dirty="0">
                <a:solidFill>
                  <a:schemeClr val="accent2"/>
                </a:solidFill>
              </a:rPr>
              <a:t>)</a:t>
            </a:r>
            <a:r>
              <a:rPr lang="ko-KR" altLang="en-US" sz="1200" b="1" u="sng" dirty="0">
                <a:solidFill>
                  <a:schemeClr val="accent2"/>
                </a:solidFill>
              </a:rPr>
              <a:t>에서는 오히려 가장 단순한 모델이 최고의 성능을 낼 수 있다</a:t>
            </a:r>
            <a:endParaRPr lang="en-US" altLang="ko-KR" sz="1200" b="1" u="sng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5B2DF-15D5-C75E-A8C8-2A6A0B2C7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4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BC4-9804-3EA5-26E4-45EFD99B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530C9-D8F1-D9FB-2A42-F39D8CBD7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AA704-2B1B-9FF1-BFE3-24926B56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6321-8DC0-5DAB-5BAB-FA827E4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71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BEAE-F916-0E70-71A7-7BEB6DA7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A3821A-8DC5-CB3C-9C5E-724E7D5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124C75-F0FE-2B7E-3DB0-4A2C3D4A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F70B3-62AB-4D5E-EF87-D3CE5971F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9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AA5F-FFE0-7374-89F2-67BBCB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A6CA98-891E-708F-D158-DCCAACE2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800EB2-1878-220D-BF9B-E4AA71A66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452B-CA88-FAC9-E012-98F3A5C3B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73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6553-DA79-67D1-73B0-6C012E27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BB5D5-CE8C-474E-0B7F-EFEE5F5F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C2107-8DC6-B372-0593-160720BA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9E2E9-BA77-8473-1C93-86BD4732C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6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B7EF-612B-4CBB-A081-D0ABF3C0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CAFEB-9B2A-4D9E-50F5-8A67AFE11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420F-5973-260E-D9EF-46EED6187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24ABF-425E-47BD-F9B9-CC73B6CF8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4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9F6-AB5F-858B-0A95-D07C7C2C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B45A4-C53B-5DDE-BEEB-31C5812CF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A5445-D325-5145-FFC0-1A577B86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514AD-E3ED-BA2E-310D-70FD5F7D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03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6E86D-83BF-1BD9-5155-5004CA1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DA737-87F5-6989-B17B-AD3B4525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DB8D52-01DD-A55C-4AD1-969AFA1D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44503-D7DE-82ED-631B-C65EAE5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81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6111-C79B-C8CD-21D5-BC59A353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DB565-F074-6F2B-D01C-4C670C81C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1253FE-516A-B7DC-8E03-189D06DF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0961F-DE04-13A9-DDE7-26E150031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1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0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75DF-FA03-FB34-BCBE-B382F084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50C13C-0CE6-2A4C-21BD-1D2C735F7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9AB20C-4206-0979-6687-600EE5F82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24E2C-0941-1428-7D40-E778D828F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1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77BD-58B2-634C-1ADF-B581FC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244815-8B50-800C-901E-AF3412016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6EC621-4465-E828-1823-B8D4432B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F2786-6DC6-92AE-D550-476AABA91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9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EECA-ABE3-CDED-BDE2-F6B35EE4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F3920-DE56-F332-4A73-18729631E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4AF17E-7C7B-102C-A8B9-320C4AC98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38D7-119E-74E6-90FB-E3F72698B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6E1-D5E5-90CB-233F-F4A21461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F1740-A87D-0DE2-DF65-2311719F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2D83C-D96E-55AB-DF32-91BD5BE3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2CBD6-93E8-BCB3-4285-D5D5B6CE3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3" y="4505829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2025. 06. 19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2814342"/>
            <a:ext cx="7862641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SMT 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주요 불량 검출을 위한 </a:t>
            </a:r>
          </a:p>
          <a:p>
            <a:pPr algn="ctr">
              <a:defRPr/>
            </a:pP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방법 연구</a:t>
            </a:r>
            <a:endParaRPr lang="en-US" altLang="ko-KR" sz="2400" b="1" dirty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Study on Deep Learning Method for Major Defect Detection in SMT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773984" y="5683244"/>
            <a:ext cx="39910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 표 자 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연 지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(2023254018)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명 근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164A8-D5DE-3D50-345D-FB934EAFF32B}"/>
              </a:ext>
            </a:extLst>
          </p:cNvPr>
          <p:cNvSpPr txBox="1"/>
          <p:nvPr/>
        </p:nvSpPr>
        <p:spPr>
          <a:xfrm>
            <a:off x="2826183" y="2101441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관련 연구들과 본 연구의 비교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BF85F-B200-CF6F-8270-C87753785BB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59F396-A74D-CA8A-7FC7-2EEA27BC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66602"/>
              </p:ext>
            </p:extLst>
          </p:nvPr>
        </p:nvGraphicFramePr>
        <p:xfrm>
          <a:off x="997527" y="1992808"/>
          <a:ext cx="9377726" cy="525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446">
                  <a:extLst>
                    <a:ext uri="{9D8B030D-6E8A-4147-A177-3AD203B41FA5}">
                      <a16:colId xmlns:a16="http://schemas.microsoft.com/office/drawing/2014/main" val="448210427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689740466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97546143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027871902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2785146875"/>
                    </a:ext>
                  </a:extLst>
                </a:gridCol>
                <a:gridCol w="1560856">
                  <a:extLst>
                    <a:ext uri="{9D8B030D-6E8A-4147-A177-3AD203B41FA5}">
                      <a16:colId xmlns:a16="http://schemas.microsoft.com/office/drawing/2014/main" val="146175782"/>
                    </a:ext>
                  </a:extLst>
                </a:gridCol>
              </a:tblGrid>
              <a:tr h="80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관련 연구 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본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32849"/>
                  </a:ext>
                </a:extLst>
              </a:tr>
              <a:tr h="6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딥러닝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YOLO v11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RT-DETR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816487"/>
                  </a:ext>
                </a:extLst>
              </a:tr>
              <a:tr h="547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 유형 개수 및 근거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SMD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가지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제시된 근거 없음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불량 유형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제조 현장 데이터를 기반으로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17664"/>
                  </a:ext>
                </a:extLst>
              </a:tr>
              <a:tr h="578248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총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20,059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10,668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8,316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4,000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7,341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365040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성능 평가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부품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 정확도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FPS,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 성능지표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Precision,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Recall,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GFLOPs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 데이터의 실제 불량 검출 개수로 최종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11825"/>
                  </a:ext>
                </a:extLst>
              </a:tr>
              <a:tr h="8000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본 연구 대비 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기타 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검출이 아닌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부품 종류의 분류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공개 데이터셋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/>
                        <a:t>Peking Univ. Lab </a:t>
                      </a:r>
                      <a:r>
                        <a:rPr lang="ko-KR" altLang="en-US" sz="1400" dirty="0"/>
                        <a:t>내부 데이터셋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 선정 기준 근거 부족 및 클래스 간 데이터 불균형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(7%~21%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0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83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D6B-AE32-1048-6D46-E955CE9E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E7C10-0BD3-7233-0D1F-8574E13EE8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91986A-11A9-F36D-6993-E053FF16F0B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1B83D38-B60F-3CD8-A557-36F13C3209E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907985-8029-D5B8-2A45-367AE6A59BB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6F99CEB-6F34-B0CB-3842-8C77F82442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065BB-6CC6-D727-2761-5DA60A701E8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EEAAE3-8EA4-6611-BB04-F9D064C979F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11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B30EB-6D08-BA04-1FE3-8BF3DFBDC366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Baidu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2023</a:t>
            </a:r>
            <a:r>
              <a:rPr lang="ko-KR" altLang="en-US" sz="1400" kern="0" dirty="0">
                <a:latin typeface="+mn-ea"/>
              </a:rPr>
              <a:t>년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월에 발표한 </a:t>
            </a:r>
            <a:r>
              <a:rPr lang="en-US" altLang="ko-KR" sz="1400" kern="0" dirty="0">
                <a:latin typeface="+mn-ea"/>
              </a:rPr>
              <a:t>End-to-End</a:t>
            </a:r>
            <a:r>
              <a:rPr lang="ko-KR" altLang="en-US" sz="1400" kern="0" dirty="0">
                <a:latin typeface="+mn-ea"/>
              </a:rPr>
              <a:t> 객체 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높은 정확도를 유지하며 실시간 탐지를 제공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모델은 실시간 객체 탐지에 적합하지 않았으나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RT-DETR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은 이러한 단점을 개선하여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YOLO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에 가까운 속도를 제공하였음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실시간 객체 감지 분야에서 기존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기반이 아닌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DETR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기반 모델의 새로운 가능성을 제시하며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높은 정확도와 효율성을 동시에 달성한 혁신적인 모델로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멀티스케일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정보 처리에 유리하여 복잡한 장면에서도 성능이 뛰어남 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 모델은 </a:t>
            </a:r>
            <a:r>
              <a:rPr lang="en-US" altLang="ko-KR" sz="1400" kern="0" dirty="0">
                <a:latin typeface="+mn-ea"/>
              </a:rPr>
              <a:t>COCO </a:t>
            </a:r>
            <a:r>
              <a:rPr lang="ko-KR" altLang="en-US" sz="1400" kern="0" dirty="0">
                <a:latin typeface="+mn-ea"/>
              </a:rPr>
              <a:t>데이터셋에서 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모델들을 성능 면에서 능가하였으며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RT-DETR-R50 </a:t>
            </a:r>
            <a:r>
              <a:rPr lang="ko-KR" altLang="en-US" sz="1400" kern="0" dirty="0">
                <a:latin typeface="+mn-ea"/>
              </a:rPr>
              <a:t>모델은 </a:t>
            </a:r>
            <a:r>
              <a:rPr lang="en-US" altLang="ko-KR" sz="1400" kern="0" dirty="0">
                <a:latin typeface="+mn-ea"/>
              </a:rPr>
              <a:t>YOLOv5, YOLOv6, YOLOv7 </a:t>
            </a:r>
            <a:r>
              <a:rPr lang="ko-KR" altLang="en-US" sz="1400" kern="0" dirty="0">
                <a:latin typeface="+mn-ea"/>
              </a:rPr>
              <a:t>등을 정확도와 속도에서 모두 앞서는 결과를 보여주었음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6" descr="drawing">
            <a:extLst>
              <a:ext uri="{FF2B5EF4-FFF2-40B4-BE49-F238E27FC236}">
                <a16:creationId xmlns:a16="http://schemas.microsoft.com/office/drawing/2014/main" id="{1E6AD6E0-E6EE-A6A6-2D40-6377844B8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>
            <a:fillRect/>
          </a:stretch>
        </p:blipFill>
        <p:spPr bwMode="auto">
          <a:xfrm>
            <a:off x="1559841" y="4903862"/>
            <a:ext cx="2735314" cy="22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77389832">
            <a:extLst>
              <a:ext uri="{FF2B5EF4-FFF2-40B4-BE49-F238E27FC236}">
                <a16:creationId xmlns:a16="http://schemas.microsoft.com/office/drawing/2014/main" id="{3D563210-71FC-252F-B762-5AFFEFE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62" y="5025752"/>
            <a:ext cx="5849322" cy="18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0DECF-3B60-0F66-2642-BF8070759B9B}"/>
              </a:ext>
            </a:extLst>
          </p:cNvPr>
          <p:cNvSpPr txBox="1"/>
          <p:nvPr/>
        </p:nvSpPr>
        <p:spPr>
          <a:xfrm>
            <a:off x="6757639" y="6966865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4DAE-4C80-3223-D62E-B02E68577DE3}"/>
              </a:ext>
            </a:extLst>
          </p:cNvPr>
          <p:cNvSpPr txBox="1"/>
          <p:nvPr/>
        </p:nvSpPr>
        <p:spPr>
          <a:xfrm>
            <a:off x="1304365" y="7170308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[RT-DETR</a:t>
            </a:r>
            <a:r>
              <a:rPr lang="ko-KR" altLang="en-US" sz="1200" b="1" dirty="0"/>
              <a:t>과 이전 </a:t>
            </a:r>
            <a:r>
              <a:rPr lang="en-US" altLang="ko-KR" sz="1200" b="1" dirty="0"/>
              <a:t>YOLO </a:t>
            </a:r>
            <a:r>
              <a:rPr lang="ko-KR" altLang="en-US" sz="1200" b="1" dirty="0"/>
              <a:t>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989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10D9-9A84-63CB-5AA1-6EDBB15F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641AB2-A593-4591-1F00-ECF17E3325B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BCB6FB-FB01-ECEB-3068-E16B0E1A2606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85BC6F0-DA2D-652B-6AC0-4611CB40E00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RT-DETR(Real-Time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TRansformer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F6165D3-97A7-C2A3-CCA8-F477B83685C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3FE67F3-4C78-E825-15CD-A47F5182F8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9DB832-C29B-1921-744F-9D67B2AE73B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62ED8E-6A32-40EB-9FBC-6E8F8B921AA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FB3B1-5D35-08E2-F895-B6F84887A48E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RT-DETR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은 전역적 특징 학습 기반의 높은 정확도와 </a:t>
            </a:r>
            <a:r>
              <a:rPr lang="en-US" altLang="ko-KR" sz="1400" kern="0" dirty="0">
                <a:latin typeface="+mn-ea"/>
              </a:rPr>
              <a:t>End-to-End </a:t>
            </a:r>
            <a:r>
              <a:rPr lang="ko-KR" altLang="en-US" sz="1400" kern="0" dirty="0">
                <a:latin typeface="+mn-ea"/>
              </a:rPr>
              <a:t>구조에 의한 정밀한 예측 능력으로 인해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불량 검출 분야에서도 매우 유력한 대안으로 고려될 수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미세 불량이나 복잡한 패턴의 불량 검출에 있어 강점을 가짐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상대적으로 높은 </a:t>
            </a:r>
            <a:r>
              <a:rPr lang="ko-KR" altLang="en-US" sz="1400" kern="0" dirty="0" err="1">
                <a:latin typeface="+mn-ea"/>
              </a:rPr>
              <a:t>연산량과</a:t>
            </a:r>
            <a:r>
              <a:rPr lang="ko-KR" altLang="en-US" sz="1400" kern="0" dirty="0">
                <a:latin typeface="+mn-ea"/>
              </a:rPr>
              <a:t> 메모리 사용량으로 인해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연구의 실시간 공정 적용 목표와는 다소 거리가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 기반의 실시간 불량 검출 시스템 구축 측면에서는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대비 다소 불리한 측면이 존재함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비교 모델로 설정하여</a:t>
            </a:r>
            <a:r>
              <a:rPr lang="en-US" altLang="ko-KR" sz="1400" kern="0" dirty="0">
                <a:latin typeface="+mn-ea"/>
              </a:rPr>
              <a:t>, YOLOv11</a:t>
            </a:r>
            <a:r>
              <a:rPr lang="ko-KR" altLang="en-US" sz="1400" kern="0" dirty="0">
                <a:latin typeface="+mn-ea"/>
              </a:rPr>
              <a:t>과의 정량적 성능 비교를 통해 최적 모델을 도출하고자 한다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1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B140-2ED5-5BED-820A-E15C85C9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EDD4E0-EDDA-DC6B-ECE0-B34671CFC98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2C8D3F-739C-3EC5-5AEB-308EE05BBD0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F4D6974-DB5F-8E2C-6961-80B5F108153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3C9E44-3728-ADAC-A95E-92E091BB679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AEEE10B6-4DFB-0FF5-3FAC-447BEF23719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9AE28E-F39A-2539-3EB2-E7DBC3E35B9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6FDBB3-35CC-E76F-3F4B-70AA57C3986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13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5D74-7AF1-990A-FDDF-561B5534A55F}"/>
              </a:ext>
            </a:extLst>
          </p:cNvPr>
          <p:cNvSpPr txBox="1"/>
          <p:nvPr/>
        </p:nvSpPr>
        <p:spPr>
          <a:xfrm>
            <a:off x="758012" y="1866630"/>
            <a:ext cx="9704714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 특성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 err="1">
                <a:latin typeface="+mn-ea"/>
              </a:rPr>
              <a:t>Ultralytics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2024</a:t>
            </a:r>
            <a:r>
              <a:rPr lang="ko-KR" altLang="en-US" sz="1400" kern="0" dirty="0">
                <a:latin typeface="+mn-ea"/>
              </a:rPr>
              <a:t>년 </a:t>
            </a:r>
            <a:r>
              <a:rPr lang="en-US" altLang="ko-KR" sz="1400" kern="0" dirty="0">
                <a:latin typeface="+mn-ea"/>
              </a:rPr>
              <a:t>9</a:t>
            </a:r>
            <a:r>
              <a:rPr lang="ko-KR" altLang="en-US" sz="1400" kern="0" dirty="0">
                <a:latin typeface="+mn-ea"/>
              </a:rPr>
              <a:t>월에 개발한 최신 객체 탐지 모델로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이전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버전들의 성공을 기반으로 새로운 기능과 향상된 성능을 제공함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더 높은 평균 정밀도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를 달성하면서도 이전 버전보다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22%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적은 파라미터를 사용하여 계산 효율성을 높임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backbone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neck </a:t>
            </a:r>
            <a:r>
              <a:rPr lang="ko-KR" altLang="en-US" sz="1400" kern="0" dirty="0">
                <a:latin typeface="+mn-ea"/>
              </a:rPr>
              <a:t>아키텍처에 개선된 모듈</a:t>
            </a:r>
            <a:r>
              <a:rPr lang="en-US" altLang="ko-KR" sz="1400" kern="0" dirty="0">
                <a:latin typeface="+mn-ea"/>
              </a:rPr>
              <a:t>(C3k2 block, SPPF, C2PSA)</a:t>
            </a:r>
            <a:r>
              <a:rPr lang="ko-KR" altLang="en-US" sz="1400" kern="0" dirty="0">
                <a:latin typeface="+mn-ea"/>
              </a:rPr>
              <a:t>을 적용하여 강화된 특징 추출을 가능하게 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그 결과 더 정밀한 객체 검출이 가능하였음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아울러 본 모델은 클라우드 플랫폼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 err="1">
                <a:latin typeface="+mn-ea"/>
              </a:rPr>
              <a:t>엣지</a:t>
            </a:r>
            <a:r>
              <a:rPr lang="ko-KR" altLang="en-US" sz="1400" kern="0" dirty="0">
                <a:latin typeface="+mn-ea"/>
              </a:rPr>
              <a:t> 디바이스</a:t>
            </a:r>
            <a:r>
              <a:rPr lang="en-US" altLang="ko-KR" sz="1400" kern="0" dirty="0">
                <a:latin typeface="+mn-ea"/>
              </a:rPr>
              <a:t>, NVIDIA GPU </a:t>
            </a:r>
            <a:r>
              <a:rPr lang="ko-KR" altLang="en-US" sz="1400" kern="0" dirty="0">
                <a:latin typeface="+mn-ea"/>
              </a:rPr>
              <a:t>최적화 시스템 등 다양한 배포 환경에서도 높은 범용성</a:t>
            </a:r>
            <a:r>
              <a:rPr lang="en-US" altLang="ko-KR" sz="1400" kern="0" dirty="0">
                <a:latin typeface="+mn-ea"/>
              </a:rPr>
              <a:t>(Versatility)</a:t>
            </a:r>
            <a:r>
              <a:rPr lang="ko-KR" altLang="en-US" sz="1400" kern="0" dirty="0">
                <a:latin typeface="+mn-ea"/>
              </a:rPr>
              <a:t>을 보여줌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DCA17-C6EC-9DF1-C3A3-B1797770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99" y="4625552"/>
            <a:ext cx="3740702" cy="22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192604744">
            <a:extLst>
              <a:ext uri="{FF2B5EF4-FFF2-40B4-BE49-F238E27FC236}">
                <a16:creationId xmlns:a16="http://schemas.microsoft.com/office/drawing/2014/main" id="{8F5C7896-B8F6-DC44-45C9-64C63A9C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507" r="1324" b="4840"/>
          <a:stretch>
            <a:fillRect/>
          </a:stretch>
        </p:blipFill>
        <p:spPr bwMode="auto">
          <a:xfrm>
            <a:off x="585263" y="4687338"/>
            <a:ext cx="5306926" cy="22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C07440-0B91-36AB-5D0C-55A14259A4CF}"/>
              </a:ext>
            </a:extLst>
          </p:cNvPr>
          <p:cNvSpPr txBox="1"/>
          <p:nvPr/>
        </p:nvSpPr>
        <p:spPr>
          <a:xfrm>
            <a:off x="7121781" y="6899004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아키텍쳐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3EEDF-F3CE-91D2-D552-F5E7ED78C2BB}"/>
              </a:ext>
            </a:extLst>
          </p:cNvPr>
          <p:cNvSpPr txBox="1"/>
          <p:nvPr/>
        </p:nvSpPr>
        <p:spPr>
          <a:xfrm>
            <a:off x="1584821" y="6899004"/>
            <a:ext cx="36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</a:t>
            </a:r>
            <a:r>
              <a:rPr lang="ko-KR" altLang="en-US" sz="1200" b="1" dirty="0"/>
              <a:t>과 이전 모델들의 성능을 비교한 모습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178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9DC5-EBC0-021F-92FE-4C81042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EBC11-42D0-F0A9-7388-B2925F2C286C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Ⅲ.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9072AC-CCF1-F478-0ECA-57CC5F0ED879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380FA34-B7FF-CE98-7BAA-F7F5939D05C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YOLO(You Only Look Once)v11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84F3A7A-0816-BF5E-AAA5-144A83844B56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B9EA7FF-002E-609A-80BA-EE208619D59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1F9F93-4206-5DD5-F435-34B6AEC51B6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2BC071-0A59-069D-67DC-B3001883CD5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14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4FAF5-9A77-3E87-EA62-8D80F7FC8A89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본 논문에서 </a:t>
            </a:r>
            <a:r>
              <a:rPr lang="en-US" altLang="ko-KR" sz="1600" dirty="0">
                <a:latin typeface="+mn-ea"/>
              </a:rPr>
              <a:t>YOLOv11</a:t>
            </a:r>
            <a:r>
              <a:rPr lang="ko-KR" altLang="en-US" sz="1600" dirty="0">
                <a:latin typeface="+mn-ea"/>
              </a:rPr>
              <a:t>의 활용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연구에서는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 불량 검출을 위한 딥러닝 모델로서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채택하였음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이는 본 모델이 가진 </a:t>
            </a:r>
            <a:r>
              <a:rPr lang="ko-KR" altLang="en-US" sz="1400" kern="0" dirty="0" err="1">
                <a:latin typeface="+mn-ea"/>
              </a:rPr>
              <a:t>경량화된</a:t>
            </a:r>
            <a:r>
              <a:rPr lang="ko-KR" altLang="en-US" sz="1400" kern="0" dirty="0">
                <a:latin typeface="+mn-ea"/>
              </a:rPr>
              <a:t> 아키텍처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향상된 정확도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처리 속도 등의 장점이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요구되는 불량 검출 조건에 부합하기 때문임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 본 논문에서는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이러한 구조적 특징과 장점을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발생할 수 있는 다양한 유형의 불량을 효과적이고 신속하게 검출하는 모델을 구축하고자 함</a:t>
            </a:r>
            <a:endParaRPr lang="en-US" altLang="ko-KR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009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6DD2-A7C0-964D-7BBA-D5B2191A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F1514C-191C-A4FF-1A26-937976E60CB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8FFA4A-A465-5DB9-EE68-2982DFD919F1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AD6FE781-1805-73F2-C8D8-A9B3C062A06D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2C1D9C-A59B-CEE5-CD91-58881189C00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0CC0EBB-E927-E47D-42A8-1E127922E0B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717897-ACA5-F7A8-4B50-FC9400CFAD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BEF4C5-C6BB-10FA-BF91-71CE4C8B098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36786-DF6E-287B-5787-BDDE1F44030D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이미지 수집 방법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아래의 그림과 같은 촬영용 장비를 이용하여 이미지를 수집함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해당 장비는 </a:t>
            </a:r>
            <a:r>
              <a:rPr lang="en-US" altLang="ko-KR" sz="1400" kern="0" dirty="0">
                <a:latin typeface="+mn-ea"/>
              </a:rPr>
              <a:t>PCB Assembly </a:t>
            </a:r>
            <a:r>
              <a:rPr lang="ko-KR" altLang="en-US" sz="1400" kern="0" dirty="0">
                <a:latin typeface="+mn-ea"/>
              </a:rPr>
              <a:t>정밀 검사를 위한 전용 장비로 피검사체 </a:t>
            </a:r>
            <a:r>
              <a:rPr lang="en-US" altLang="ko-KR" sz="1400" kern="0" dirty="0">
                <a:latin typeface="+mn-ea"/>
              </a:rPr>
              <a:t>(PCB Assy’)</a:t>
            </a:r>
            <a:r>
              <a:rPr lang="ko-KR" altLang="en-US" sz="1400" kern="0" dirty="0">
                <a:latin typeface="+mn-ea"/>
              </a:rPr>
              <a:t>에서 불량부품의 위치를 지정하면 해당 위치로 이동 후 정해둔 각도로 돌아가며 촬영하는 정밀 검사 지그임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납땜 불량이나 들뜸 불량은 측면에서 더 정확히 관찰할 수 있으므로 카메라를 기울여 촬영하도록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중심 부위를 확인할 수 있는 십자 모양의 가이드 포인터를 포함하고 있음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_x2125252240">
            <a:extLst>
              <a:ext uri="{FF2B5EF4-FFF2-40B4-BE49-F238E27FC236}">
                <a16:creationId xmlns:a16="http://schemas.microsoft.com/office/drawing/2014/main" id="{1268439C-DAD7-94D3-A41C-AA68AAC4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87" y="3819236"/>
            <a:ext cx="3752544" cy="33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339ED-A0E3-0577-6FD1-E7080BD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1" y="3862750"/>
            <a:ext cx="2506193" cy="3332808"/>
          </a:xfrm>
          <a:prstGeom prst="rect">
            <a:avLst/>
          </a:prstGeom>
        </p:spPr>
      </p:pic>
      <p:pic>
        <p:nvPicPr>
          <p:cNvPr id="7" name="_x1177849632">
            <a:extLst>
              <a:ext uri="{FF2B5EF4-FFF2-40B4-BE49-F238E27FC236}">
                <a16:creationId xmlns:a16="http://schemas.microsoft.com/office/drawing/2014/main" id="{21DCF325-F252-2E3D-F5F0-F8704071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29" y="4531878"/>
            <a:ext cx="1707372" cy="20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2FA7F-AD03-0533-6851-3E558A07F9B0}"/>
              </a:ext>
            </a:extLst>
          </p:cNvPr>
          <p:cNvSpPr txBox="1"/>
          <p:nvPr/>
        </p:nvSpPr>
        <p:spPr>
          <a:xfrm>
            <a:off x="8010735" y="4064503"/>
            <a:ext cx="216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/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한양신명조"/>
                <a:ea typeface="한양신명조"/>
              </a:rPr>
              <a:t>촬영용으로 사용된 </a:t>
            </a:r>
            <a:endParaRPr lang="en-US" altLang="ko-KR" sz="1200" kern="0" dirty="0">
              <a:solidFill>
                <a:schemeClr val="tx1">
                  <a:lumMod val="50000"/>
                  <a:lumOff val="50000"/>
                </a:schemeClr>
              </a:solidFill>
              <a:latin typeface="한양신명조"/>
              <a:ea typeface="한양신명조"/>
            </a:endParaRPr>
          </a:p>
          <a:p>
            <a:pPr marL="0" marR="0" indent="0" algn="ctr" fontAlgn="base" latinLnBrk="0"/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ELP 16MP 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웹캠</a:t>
            </a:r>
            <a:r>
              <a:rPr lang="ko-KR" altLang="en-US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한양신명조"/>
                <a:ea typeface="한양신명조"/>
              </a:rPr>
              <a:t>UHD IMX298</a:t>
            </a:r>
            <a:endParaRPr lang="en-US" altLang="ko-KR" sz="12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6289-3F3F-FD71-50F7-4B6123FF1CF7}"/>
              </a:ext>
            </a:extLst>
          </p:cNvPr>
          <p:cNvSpPr txBox="1"/>
          <p:nvPr/>
        </p:nvSpPr>
        <p:spPr>
          <a:xfrm>
            <a:off x="1487887" y="7155800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[PCB </a:t>
            </a:r>
            <a:r>
              <a:rPr lang="ko-KR" altLang="en-US" sz="1200" b="1" dirty="0"/>
              <a:t>모듈 정밀 검사 지그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B4ED-5798-02FC-782B-A115BC5C442E}"/>
              </a:ext>
            </a:extLst>
          </p:cNvPr>
          <p:cNvSpPr txBox="1"/>
          <p:nvPr/>
        </p:nvSpPr>
        <p:spPr>
          <a:xfrm>
            <a:off x="4837545" y="7179328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기울어져 있는 모습과 십자 모양의 포인터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E679F-CFA6-9D25-3F29-EE017FA4FAEA}"/>
              </a:ext>
            </a:extLst>
          </p:cNvPr>
          <p:cNvSpPr txBox="1"/>
          <p:nvPr/>
        </p:nvSpPr>
        <p:spPr>
          <a:xfrm>
            <a:off x="8332960" y="6488246"/>
            <a:ext cx="188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262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B83D-8763-5616-8BA8-069C9183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542FA-AE3B-AEAC-4924-5F5BD5EBF159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E40B37-264B-9694-9C9D-DE38B49564A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55F0393-0ADC-417E-D488-3ED0DDE751B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213F8C-DCC1-3C7E-9F8F-021957C36A7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75AE220F-5190-F370-CF87-10521EB3B3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0B125E-7D73-63F4-EB48-D5C8EB8D57F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851A1B-213C-A174-AFDC-E139F78DADD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4A5DE-7899-5B12-7AFD-5AF901E33300}"/>
              </a:ext>
            </a:extLst>
          </p:cNvPr>
          <p:cNvSpPr txBox="1"/>
          <p:nvPr/>
        </p:nvSpPr>
        <p:spPr>
          <a:xfrm>
            <a:off x="758012" y="1866630"/>
            <a:ext cx="9704714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불량 유형 선정 및 시료 제작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연구에서 검출 및 분류할 불량의 유형은 총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가지로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왼쪽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의 표와 같으며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불량 유형을 선별한 기준은 불량 발생 내역 자료를 제공한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제조기업의 요청에 의해 결정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공정 중 발생한 불량 시료를 대량으로 획득하는 것은 불가능하므로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유형에 맞는 시료를 직접 제작하였으며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제작한 모습 중 일부는 아래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오른쪽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와 같음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A20A-0475-F527-48A0-789E2B594CE4}"/>
              </a:ext>
            </a:extLst>
          </p:cNvPr>
          <p:cNvSpPr txBox="1"/>
          <p:nvPr/>
        </p:nvSpPr>
        <p:spPr>
          <a:xfrm>
            <a:off x="2635381" y="6843190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촬영용 카메라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9E68E-FC63-9B5A-7CD7-463677FD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98" y="3656056"/>
            <a:ext cx="5143832" cy="3175051"/>
          </a:xfrm>
          <a:prstGeom prst="rect">
            <a:avLst/>
          </a:prstGeom>
        </p:spPr>
      </p:pic>
      <p:pic>
        <p:nvPicPr>
          <p:cNvPr id="1027" name="_x527884784">
            <a:extLst>
              <a:ext uri="{FF2B5EF4-FFF2-40B4-BE49-F238E27FC236}">
                <a16:creationId xmlns:a16="http://schemas.microsoft.com/office/drawing/2014/main" id="{3363D5F3-C55B-0985-B3C2-236E1D58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40" y="3683239"/>
            <a:ext cx="1631044" cy="12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527885360">
            <a:extLst>
              <a:ext uri="{FF2B5EF4-FFF2-40B4-BE49-F238E27FC236}">
                <a16:creationId xmlns:a16="http://schemas.microsoft.com/office/drawing/2014/main" id="{C86391F3-9961-75A4-0F96-88C1FA4A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14" y="3683239"/>
            <a:ext cx="1327150" cy="1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27885504">
            <a:extLst>
              <a:ext uri="{FF2B5EF4-FFF2-40B4-BE49-F238E27FC236}">
                <a16:creationId xmlns:a16="http://schemas.microsoft.com/office/drawing/2014/main" id="{6329698C-2DA3-1E50-7219-FFCC84FE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30" y="5287957"/>
            <a:ext cx="1476514" cy="14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50A918-3A9F-C625-174B-44E69882DD3F}"/>
              </a:ext>
            </a:extLst>
          </p:cNvPr>
          <p:cNvSpPr txBox="1"/>
          <p:nvPr/>
        </p:nvSpPr>
        <p:spPr>
          <a:xfrm>
            <a:off x="6548156" y="4963101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오정렬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46924-A2E8-9041-24CC-068BAAC9C98A}"/>
              </a:ext>
            </a:extLst>
          </p:cNvPr>
          <p:cNvSpPr txBox="1"/>
          <p:nvPr/>
        </p:nvSpPr>
        <p:spPr>
          <a:xfrm>
            <a:off x="8987328" y="4945119"/>
            <a:ext cx="116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[</a:t>
            </a:r>
            <a:r>
              <a:rPr lang="ko-KR" altLang="en-US" sz="1200" b="1" dirty="0"/>
              <a:t>겹침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0BCC0-7482-3AB2-1773-E3B5B48289CF}"/>
              </a:ext>
            </a:extLst>
          </p:cNvPr>
          <p:cNvSpPr txBox="1"/>
          <p:nvPr/>
        </p:nvSpPr>
        <p:spPr>
          <a:xfrm>
            <a:off x="7418320" y="6800076"/>
            <a:ext cx="297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과납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2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F414-E5FA-11CC-416B-025E1C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533A7A-8487-2AC1-3ABA-82285C397C3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94480-D77F-CC29-5DB9-05D6E3FFEA28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BE90D12-E1EF-55D6-35F7-17B49A21590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883D36-7373-CD78-C5C4-2D876FCC7E1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23CC08E-29B8-52AB-7E96-3D5DE0FDF83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72B7DC-FBC6-AA41-880E-F621836BC777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CE6A9F-5C77-367A-C7F0-849820BB5B9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CE855-908D-BAAB-46D7-3102BA92B556}"/>
              </a:ext>
            </a:extLst>
          </p:cNvPr>
          <p:cNvSpPr txBox="1"/>
          <p:nvPr/>
        </p:nvSpPr>
        <p:spPr>
          <a:xfrm>
            <a:off x="758012" y="1866630"/>
            <a:ext cx="9704714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지그를 통해 획득한 이미지들은 불량 발생 부위를 중심으로 </a:t>
            </a:r>
            <a:r>
              <a:rPr lang="en-US" altLang="ko-KR" sz="1400" kern="0" dirty="0">
                <a:latin typeface="+mn-ea"/>
              </a:rPr>
              <a:t>640x640</a:t>
            </a:r>
            <a:r>
              <a:rPr lang="ko-KR" altLang="en-US" sz="1400" kern="0" dirty="0">
                <a:latin typeface="+mn-ea"/>
              </a:rPr>
              <a:t>의 크기로 잘라내었으며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시료마다 카메라가 </a:t>
            </a:r>
            <a:r>
              <a:rPr lang="en-US" altLang="ko-KR" sz="1400" kern="0" dirty="0">
                <a:latin typeface="+mn-ea"/>
              </a:rPr>
              <a:t>0°/ 90°/180°/270°</a:t>
            </a:r>
            <a:r>
              <a:rPr lang="ko-KR" altLang="en-US" sz="1400" kern="0" dirty="0">
                <a:latin typeface="+mn-ea"/>
              </a:rPr>
              <a:t>씩 </a:t>
            </a:r>
            <a:r>
              <a:rPr lang="en-US" altLang="ko-KR" sz="1400" kern="0" dirty="0">
                <a:latin typeface="+mn-ea"/>
              </a:rPr>
              <a:t>90°</a:t>
            </a:r>
            <a:r>
              <a:rPr lang="ko-KR" altLang="en-US" sz="1400" kern="0" dirty="0">
                <a:latin typeface="+mn-ea"/>
              </a:rPr>
              <a:t>각도로 회전하여 총 </a:t>
            </a: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회 촬영함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4</a:t>
            </a:r>
            <a:r>
              <a:rPr lang="ko-KR" altLang="en-US" sz="1400" kern="0" dirty="0">
                <a:latin typeface="+mn-ea"/>
              </a:rPr>
              <a:t>장의 이미지 중 실제 학습용으로 쓰인 이미지는 해당 불량 잘 드러나는 </a:t>
            </a:r>
            <a:r>
              <a:rPr lang="en-US" altLang="ko-KR" sz="1400" kern="0" dirty="0">
                <a:latin typeface="+mn-ea"/>
              </a:rPr>
              <a:t>1~2</a:t>
            </a:r>
            <a:r>
              <a:rPr lang="ko-KR" altLang="en-US" sz="1400" kern="0" dirty="0">
                <a:latin typeface="+mn-ea"/>
              </a:rPr>
              <a:t>장의 이미지만을 사용하거나</a:t>
            </a:r>
            <a:r>
              <a:rPr lang="en-US" altLang="ko-KR" sz="1400" kern="0" dirty="0">
                <a:latin typeface="+mn-ea"/>
              </a:rPr>
              <a:t>, 4</a:t>
            </a:r>
            <a:r>
              <a:rPr lang="ko-KR" altLang="en-US" sz="1400" kern="0" dirty="0">
                <a:latin typeface="+mn-ea"/>
              </a:rPr>
              <a:t>장의 이미지를 모두 사용하는 경우도 있었음</a:t>
            </a: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아래와 같이 총 </a:t>
            </a:r>
            <a:r>
              <a:rPr lang="en-US" altLang="ko-KR" sz="1400" kern="0" dirty="0">
                <a:latin typeface="+mn-ea"/>
              </a:rPr>
              <a:t>7,341</a:t>
            </a:r>
            <a:r>
              <a:rPr lang="ko-KR" altLang="en-US" sz="1400" kern="0" dirty="0">
                <a:latin typeface="+mn-ea"/>
              </a:rPr>
              <a:t>개의 인스턴스를 갖는 데이터셋을 구축하였으며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en-US" altLang="ko-KR" sz="1400" kern="0" dirty="0" err="1">
                <a:latin typeface="+mn-ea"/>
              </a:rPr>
              <a:t>train:val:test</a:t>
            </a:r>
            <a:r>
              <a:rPr lang="ko-KR" altLang="en-US" sz="1400" kern="0" dirty="0">
                <a:latin typeface="+mn-ea"/>
              </a:rPr>
              <a:t>의 비율을 약 </a:t>
            </a:r>
            <a:r>
              <a:rPr lang="en-US" altLang="ko-KR" sz="1400" kern="0" dirty="0">
                <a:latin typeface="+mn-ea"/>
              </a:rPr>
              <a:t>6:2:2</a:t>
            </a:r>
            <a:r>
              <a:rPr lang="ko-KR" altLang="en-US" sz="1400" kern="0" dirty="0">
                <a:latin typeface="+mn-ea"/>
              </a:rPr>
              <a:t>로 나누었음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56B6F9-5ACE-E1DE-DA9B-B06DB361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8" y="3210140"/>
            <a:ext cx="3730256" cy="959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7A67BA-CE87-2C1F-083E-723E65EB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90" y="6620870"/>
            <a:ext cx="5795693" cy="7386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33EFD9-7935-E5C6-72D7-30862D16D096}"/>
              </a:ext>
            </a:extLst>
          </p:cNvPr>
          <p:cNvGrpSpPr/>
          <p:nvPr/>
        </p:nvGrpSpPr>
        <p:grpSpPr>
          <a:xfrm>
            <a:off x="3222923" y="4600591"/>
            <a:ext cx="5296025" cy="2020279"/>
            <a:chOff x="1458719" y="1825943"/>
            <a:chExt cx="6226562" cy="24442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F2A5C2-8C56-D249-7FEF-57E56B93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719" y="1825943"/>
              <a:ext cx="6226562" cy="121139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8ABF508-CB64-FAA5-06E3-DC4194B0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3019873"/>
              <a:ext cx="4574629" cy="12503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81851A-6DB2-2ADE-0950-5F79413086B8}"/>
                </a:ext>
              </a:extLst>
            </p:cNvPr>
            <p:cNvSpPr/>
            <p:nvPr/>
          </p:nvSpPr>
          <p:spPr>
            <a:xfrm>
              <a:off x="1979712" y="1825943"/>
              <a:ext cx="432048" cy="8667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60B3F4-AD5A-A98D-941F-CE303BF43D88}"/>
                </a:ext>
              </a:extLst>
            </p:cNvPr>
            <p:cNvSpPr/>
            <p:nvPr/>
          </p:nvSpPr>
          <p:spPr>
            <a:xfrm>
              <a:off x="3563888" y="2182641"/>
              <a:ext cx="432048" cy="51007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D6C474-3D92-99F2-26D3-D104BDD3F0D1}"/>
                </a:ext>
              </a:extLst>
            </p:cNvPr>
            <p:cNvSpPr/>
            <p:nvPr/>
          </p:nvSpPr>
          <p:spPr>
            <a:xfrm>
              <a:off x="5148064" y="1936284"/>
              <a:ext cx="432048" cy="811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FDBA86-EB46-240D-6CF0-DB850866175E}"/>
                </a:ext>
              </a:extLst>
            </p:cNvPr>
            <p:cNvSpPr/>
            <p:nvPr/>
          </p:nvSpPr>
          <p:spPr>
            <a:xfrm>
              <a:off x="6630812" y="2110043"/>
              <a:ext cx="432048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DADDD7-D5C1-7294-DF5D-068C48972097}"/>
                </a:ext>
              </a:extLst>
            </p:cNvPr>
            <p:cNvSpPr/>
            <p:nvPr/>
          </p:nvSpPr>
          <p:spPr>
            <a:xfrm>
              <a:off x="2411760" y="3287968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7E52F9-C103-5A27-94EA-3CCE8BDB086A}"/>
                </a:ext>
              </a:extLst>
            </p:cNvPr>
            <p:cNvSpPr/>
            <p:nvPr/>
          </p:nvSpPr>
          <p:spPr>
            <a:xfrm>
              <a:off x="3791744" y="3287360"/>
              <a:ext cx="648072" cy="5268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989435-871C-7617-2E72-8B395CE10C96}"/>
                </a:ext>
              </a:extLst>
            </p:cNvPr>
            <p:cNvSpPr/>
            <p:nvPr/>
          </p:nvSpPr>
          <p:spPr>
            <a:xfrm>
              <a:off x="5626313" y="3248978"/>
              <a:ext cx="553527" cy="75608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90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DB2-92C1-B64C-7309-DF156CAE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6B1BD-608B-151A-289E-38F9CA7F9982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AC8F3-5065-CFCE-E285-BE13F9BA10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7761BAF-C85B-EB13-459A-6998F9B7834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이미지 데이터셋 구축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0DBDC47-89F3-0B8E-6CC2-53CF7661F1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7EBDE9A-7EF6-4826-439D-91E75E0D94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9370FF-FD22-1AD1-D995-D5798CDC48C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FF9ED-24EC-D012-201F-AE3B3F94931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3AD1F-3247-6438-98C1-10C33A3604E7}"/>
              </a:ext>
            </a:extLst>
          </p:cNvPr>
          <p:cNvSpPr txBox="1"/>
          <p:nvPr/>
        </p:nvSpPr>
        <p:spPr>
          <a:xfrm>
            <a:off x="758012" y="1866630"/>
            <a:ext cx="9704714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3)</a:t>
            </a:r>
            <a:r>
              <a:rPr lang="ko-KR" altLang="en-US" sz="1600" dirty="0">
                <a:latin typeface="+mn-ea"/>
              </a:rPr>
              <a:t> 데이터셋 구축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학습에 사용된 데이터셋은 아래와 같이 각 불량 클래스</a:t>
            </a:r>
            <a:r>
              <a:rPr lang="en-US" altLang="ko-KR" sz="1400" kern="0" dirty="0">
                <a:latin typeface="+mn-ea"/>
              </a:rPr>
              <a:t>(e1e7)</a:t>
            </a:r>
            <a:r>
              <a:rPr lang="ko-KR" altLang="en-US" sz="1400" kern="0" dirty="0">
                <a:latin typeface="+mn-ea"/>
              </a:rPr>
              <a:t>에 대해 고르게 분포되도록 구성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클래스별 데이터 개수는 약간의 차이는 있으나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클래스당 평균 인스턴스 수인 약 </a:t>
            </a:r>
            <a:r>
              <a:rPr lang="en-US" altLang="ko-KR" sz="1400" kern="0" dirty="0">
                <a:latin typeface="+mn-ea"/>
              </a:rPr>
              <a:t>630</a:t>
            </a:r>
            <a:r>
              <a:rPr lang="ko-KR" altLang="en-US" sz="1400" kern="0" dirty="0">
                <a:latin typeface="+mn-ea"/>
              </a:rPr>
              <a:t>개를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</a:t>
            </a:r>
            <a:r>
              <a:rPr lang="en-US" altLang="ko-KR" sz="1400" kern="0" dirty="0">
                <a:latin typeface="+mn-ea"/>
              </a:rPr>
              <a:t>(569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~693</a:t>
            </a:r>
            <a:r>
              <a:rPr lang="ko-KR" altLang="en-US" sz="1400" kern="0" dirty="0">
                <a:latin typeface="+mn-ea"/>
              </a:rPr>
              <a:t>개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</a:t>
            </a:r>
            <a:r>
              <a:rPr lang="ko-KR" altLang="en-US" sz="1400" kern="0" dirty="0" err="1">
                <a:latin typeface="+mn-ea"/>
              </a:rPr>
              <a:t>분포시켜</a:t>
            </a:r>
            <a:r>
              <a:rPr lang="ko-KR" altLang="en-US" sz="1400" kern="0" dirty="0">
                <a:latin typeface="+mn-ea"/>
              </a:rPr>
              <a:t> 데이터 불균형 문제를 최소화함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검증 데이터와 평가용 데이터도 평균 개수를 기준으로 상하 </a:t>
            </a:r>
            <a:r>
              <a:rPr lang="en-US" altLang="ko-KR" sz="1400" kern="0" dirty="0">
                <a:latin typeface="+mn-ea"/>
              </a:rPr>
              <a:t>10% </a:t>
            </a:r>
            <a:r>
              <a:rPr lang="ko-KR" altLang="en-US" sz="1400" kern="0" dirty="0">
                <a:latin typeface="+mn-ea"/>
              </a:rPr>
              <a:t>이내의 범위에 분포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BCA92C4E-E00D-453E-AEED-0D1E950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39" y="3379963"/>
            <a:ext cx="3760173" cy="3299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55AFB-E83C-BD67-A585-2C995D31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97" y="3492052"/>
            <a:ext cx="5146397" cy="3075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10F8C-54CB-3D84-E3ED-0B9DC7BD9712}"/>
              </a:ext>
            </a:extLst>
          </p:cNvPr>
          <p:cNvSpPr txBox="1"/>
          <p:nvPr/>
        </p:nvSpPr>
        <p:spPr>
          <a:xfrm>
            <a:off x="1564893" y="6717500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학습 데이터 분포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6003-D5C1-4B7C-C59F-6E13147AAD4F}"/>
              </a:ext>
            </a:extLst>
          </p:cNvPr>
          <p:cNvSpPr txBox="1"/>
          <p:nvPr/>
        </p:nvSpPr>
        <p:spPr>
          <a:xfrm>
            <a:off x="5932393" y="6679144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불량 유형별 데이터셋 구성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047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4E8-4028-5B1F-5F1A-89E6A22F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D2358-A643-B688-1B92-6967DF2A45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9026F-F3D3-4F75-9B50-DAC52DC821D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2F3824-A80B-F2B8-8889-95FF0E75AAB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6118A5-55FE-AC9B-3504-E8088A65780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D5F384C-8404-AFFF-CA1E-8AF7F642CB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26D4B-D1F4-91D4-5F98-E441EC1E703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349732-502C-C5C6-556E-B51BB666905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19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BF343-0E59-B802-CB2C-FC5A6329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32" y="3244569"/>
            <a:ext cx="5824068" cy="316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C0EEF-9E47-8BDC-10EF-2E6D2E9AC43B}"/>
              </a:ext>
            </a:extLst>
          </p:cNvPr>
          <p:cNvSpPr txBox="1"/>
          <p:nvPr/>
        </p:nvSpPr>
        <p:spPr>
          <a:xfrm>
            <a:off x="3363380" y="6407268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하드웨어 및 소프트웨어 실험 환경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1EAE-44A1-015C-DECA-40467F54A4D5}"/>
              </a:ext>
            </a:extLst>
          </p:cNvPr>
          <p:cNvSpPr txBox="1"/>
          <p:nvPr/>
        </p:nvSpPr>
        <p:spPr>
          <a:xfrm>
            <a:off x="915062" y="1810989"/>
            <a:ext cx="9366362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하드웨어 및 소프트웨어 실험 환경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 err="1">
                <a:latin typeface="맑은 고딕" panose="020B0503020000020004" pitchFamily="50" charset="-127"/>
              </a:rPr>
              <a:t>딥모델의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학습과 추론을 안정적으로 수행할 수 있는 대용량 메모리 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GPU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포함하여 하드웨어 환경을 구성 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소프트웨어는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Python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오픈소스 딥러닝 프레임워크를 활용하여 진행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57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443599"/>
            <a:ext cx="482696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석사 학위 논문 심사 발표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432658" y="1799805"/>
            <a:ext cx="3820285" cy="5852757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76072" y="3089472"/>
            <a:ext cx="5133457" cy="29797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SMT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불량 검출을 위한 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향후 연구 과제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7EFD-C856-1D65-380F-B8C8E24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8F93F-034D-10B4-B553-6492ADA2036F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DCA1AD-FF21-38F9-BEF6-63316676E90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FCF8EDF-E026-664B-AE54-3DD998CA0440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773D76-1DE5-B2E0-8473-D74715AFF4E7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8C81E94-9450-FF12-2F7B-25773F19F85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CD516C-6813-C9FB-9175-60E6FBD33221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930280-7AD3-86E6-233C-BBC9C1159C0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20</a:t>
            </a:fld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4F9A-0845-1903-F735-52D097A448CC}"/>
              </a:ext>
            </a:extLst>
          </p:cNvPr>
          <p:cNvSpPr txBox="1"/>
          <p:nvPr/>
        </p:nvSpPr>
        <p:spPr>
          <a:xfrm>
            <a:off x="915062" y="1810989"/>
            <a:ext cx="9366362" cy="429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실험 절차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실험으로 나누어 단계적으로 수행하였으며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각 실험의 목적과 적용 모델은 다음과 같음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252413" lvl="1">
              <a:lnSpc>
                <a:spcPct val="150000"/>
              </a:lnSpc>
            </a:pP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대상으로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실험은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 가장 우수한 성능을 보인 모델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(YOLOv11-N)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Transformer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기반의 최신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간의 성능을 비교함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A6591-E95E-EB2F-66A8-4228F661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89" y="2748314"/>
            <a:ext cx="6126438" cy="1823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3C64B-66B7-7F61-7CA4-A29D20B9192D}"/>
              </a:ext>
            </a:extLst>
          </p:cNvPr>
          <p:cNvSpPr txBox="1"/>
          <p:nvPr/>
        </p:nvSpPr>
        <p:spPr>
          <a:xfrm>
            <a:off x="3672126" y="4571999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[1</a:t>
            </a:r>
            <a:r>
              <a:rPr lang="ko-KR" altLang="en-US" sz="1200" b="1" dirty="0"/>
              <a:t>차 실험과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차 실험의 목적 및 적용 모델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624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EB99-EB75-BFC9-5D5C-EA480E47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CE761-4AC8-4983-FD49-A387F970861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C14BC-C09B-7AC3-0CA5-A9D241F0A237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D36C234-6B38-99B3-2D59-6454F85709D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92EC29-2273-2741-BF55-A07519893F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E788F6F-72FB-8EAE-54DF-1AE06EBB19B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DA3B1-3C29-E4A4-CBAD-99DE2465B0E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55E2C-A5A1-6290-F5EE-E717E6328A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21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C7090-3835-BD60-7BB5-72D1287AFFA9}"/>
              </a:ext>
            </a:extLst>
          </p:cNvPr>
          <p:cNvSpPr txBox="1"/>
          <p:nvPr/>
        </p:nvSpPr>
        <p:spPr>
          <a:xfrm>
            <a:off x="758014" y="1820449"/>
            <a:ext cx="9366362" cy="2359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모든 </a:t>
            </a:r>
            <a:r>
              <a:rPr lang="en-US" altLang="ko-KR" sz="1400" kern="0" dirty="0">
                <a:latin typeface="+mn-ea"/>
              </a:rPr>
              <a:t>YOLOv11 </a:t>
            </a:r>
            <a:r>
              <a:rPr lang="ko-KR" altLang="en-US" sz="1400" kern="0" dirty="0">
                <a:latin typeface="+mn-ea"/>
              </a:rPr>
              <a:t>모델은 동일한 학습 조건에서 비교되었으며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사용된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다음과 같음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성능 비교는 테스트 데이터에 대한 혼동 행렬</a:t>
            </a:r>
            <a:r>
              <a:rPr lang="en-US" altLang="ko-KR" sz="1400" kern="0" dirty="0">
                <a:latin typeface="+mn-ea"/>
              </a:rPr>
              <a:t>(Confusion Matrix)</a:t>
            </a:r>
            <a:r>
              <a:rPr lang="ko-KR" altLang="en-US" sz="1400" kern="0" dirty="0">
                <a:latin typeface="+mn-ea"/>
              </a:rPr>
              <a:t>을 기반으로 수행하였으며</a:t>
            </a:r>
            <a:r>
              <a:rPr lang="en-US" altLang="ko-KR" sz="1400" kern="0" dirty="0">
                <a:latin typeface="+mn-ea"/>
              </a:rPr>
              <a:t>, 7</a:t>
            </a:r>
            <a:r>
              <a:rPr lang="ko-KR" altLang="en-US" sz="1400" kern="0" dirty="0">
                <a:latin typeface="+mn-ea"/>
              </a:rPr>
              <a:t>개 불량 클래스 각각의 실제 탐지 성공 수를 분석하여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실제 검출 인스턴스 총합이 가장 높은 모델을 기준으로 선정하였다</a:t>
            </a:r>
            <a:r>
              <a:rPr lang="en-US" altLang="ko-KR" sz="1400" kern="0" dirty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가장 높은 전체 탐지 건수를 기록하며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정확도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ko-KR" altLang="en-US" sz="1400" kern="0" dirty="0" err="1">
                <a:latin typeface="+mn-ea"/>
              </a:rPr>
              <a:t>재현율</a:t>
            </a:r>
            <a:r>
              <a:rPr lang="en-US" altLang="ko-KR" sz="1400" kern="0" dirty="0">
                <a:latin typeface="+mn-ea"/>
              </a:rPr>
              <a:t>(Recall), </a:t>
            </a:r>
            <a:r>
              <a:rPr lang="ko-KR" altLang="en-US" sz="1400" kern="0" dirty="0">
                <a:latin typeface="+mn-ea"/>
              </a:rPr>
              <a:t>처리 속도</a:t>
            </a:r>
            <a:r>
              <a:rPr lang="en-US" altLang="ko-KR" sz="1400" kern="0" dirty="0">
                <a:latin typeface="+mn-ea"/>
              </a:rPr>
              <a:t>(FPS) </a:t>
            </a:r>
            <a:r>
              <a:rPr lang="ko-KR" altLang="en-US" sz="1400" kern="0" dirty="0">
                <a:latin typeface="+mn-ea"/>
              </a:rPr>
              <a:t>모두에서 균형 잡힌 성능을 보였기 때문에 </a:t>
            </a: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실험의 기준 모델로 채택됨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AA3BC-019C-6DE2-D93D-6E3198E6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49" y="4202822"/>
            <a:ext cx="5574292" cy="275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7856-A0FD-F1DB-E4DB-DE81C144DE17}"/>
              </a:ext>
            </a:extLst>
          </p:cNvPr>
          <p:cNvSpPr txBox="1"/>
          <p:nvPr/>
        </p:nvSpPr>
        <p:spPr>
          <a:xfrm>
            <a:off x="3644417" y="6938575"/>
            <a:ext cx="385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885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988-873A-5458-4B11-82C80B3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415AC-65FA-4C5D-0443-D31F56AE41C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EA7C8B-B67D-A926-901B-0B7015217B4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B54FE2A2-E419-F8C7-42B5-FBE067E8053E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기반 불량 검출 모델 구현 및 학습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E56F3-B344-06F6-E203-5BEC56E1C1D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B27D0C4D-D5A9-C830-0BFE-80DCF8A78CE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920517-8DA5-4980-D243-FC93086468DA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98E6C-04F4-20D9-6D45-B2D15894CD8C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22</a:t>
            </a:fld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B6BB-07D4-D375-411A-94CB836AD600}"/>
              </a:ext>
            </a:extLst>
          </p:cNvPr>
          <p:cNvSpPr txBox="1"/>
          <p:nvPr/>
        </p:nvSpPr>
        <p:spPr>
          <a:xfrm>
            <a:off x="758014" y="1820449"/>
            <a:ext cx="9366362" cy="559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2</a:t>
            </a:r>
            <a:r>
              <a:rPr lang="ko-KR" altLang="en-US" sz="1400" kern="0" dirty="0">
                <a:latin typeface="+mn-ea"/>
              </a:rPr>
              <a:t>차 실험은 </a:t>
            </a:r>
            <a:r>
              <a:rPr lang="en-US" altLang="ko-KR" sz="1400" kern="0" dirty="0">
                <a:latin typeface="+mn-ea"/>
              </a:rPr>
              <a:t>1</a:t>
            </a:r>
            <a:r>
              <a:rPr lang="ko-KR" altLang="en-US" sz="1400" kern="0" dirty="0">
                <a:latin typeface="+mn-ea"/>
              </a:rPr>
              <a:t>차 실험에서 가장 우수한 성능을 보인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</a:t>
            </a:r>
            <a:r>
              <a:rPr lang="en-US" altLang="ko-KR" sz="1400" kern="0" dirty="0">
                <a:latin typeface="+mn-ea"/>
              </a:rPr>
              <a:t>, Transformer </a:t>
            </a:r>
            <a:r>
              <a:rPr lang="ko-KR" altLang="en-US" sz="1400" kern="0" dirty="0">
                <a:latin typeface="+mn-ea"/>
              </a:rPr>
              <a:t>기반의 최신 객체 탐지 모델인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간의 성능을 비교하였음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기본 설정만으로는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소폭 낮은 탐지 성능을 보였기 때문에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향상 시키기 위해 </a:t>
            </a:r>
            <a:r>
              <a:rPr lang="ko-KR" altLang="en-US" sz="1400" kern="0" dirty="0" err="1">
                <a:latin typeface="+mn-ea"/>
              </a:rPr>
              <a:t>위해</a:t>
            </a:r>
            <a:r>
              <a:rPr lang="ko-KR" altLang="en-US" sz="1400" kern="0" dirty="0">
                <a:latin typeface="+mn-ea"/>
              </a:rPr>
              <a:t> 데이터 증강</a:t>
            </a:r>
            <a:r>
              <a:rPr lang="en-US" altLang="ko-KR" sz="1400" kern="0" dirty="0">
                <a:latin typeface="+mn-ea"/>
              </a:rPr>
              <a:t>(Data Augmentation) </a:t>
            </a:r>
            <a:r>
              <a:rPr lang="ko-KR" altLang="en-US" sz="1400" kern="0" dirty="0">
                <a:latin typeface="+mn-ea"/>
              </a:rPr>
              <a:t>관련 </a:t>
            </a:r>
            <a:r>
              <a:rPr lang="ko-KR" altLang="en-US" sz="1400" kern="0" dirty="0" err="1">
                <a:latin typeface="+mn-ea"/>
              </a:rPr>
              <a:t>하이퍼파라미터</a:t>
            </a:r>
            <a:r>
              <a:rPr lang="ko-KR" altLang="en-US" sz="1400" kern="0" dirty="0">
                <a:latin typeface="+mn-ea"/>
              </a:rPr>
              <a:t> 중 아래의 세 가지 </a:t>
            </a:r>
            <a:r>
              <a:rPr lang="ko-KR" altLang="en-US" sz="1400" kern="0" dirty="0" err="1">
                <a:latin typeface="+mn-ea"/>
              </a:rPr>
              <a:t>파라미터만을</a:t>
            </a:r>
            <a:r>
              <a:rPr lang="ko-KR" altLang="en-US" sz="1400" kern="0" dirty="0">
                <a:latin typeface="+mn-ea"/>
              </a:rPr>
              <a:t> 조정하였고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나머지 모든 </a:t>
            </a:r>
            <a:r>
              <a:rPr lang="ko-KR" altLang="en-US" sz="1400" kern="0" dirty="0" err="1">
                <a:latin typeface="+mn-ea"/>
              </a:rPr>
              <a:t>하이퍼파라미터는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 err="1">
                <a:latin typeface="+mn-ea"/>
              </a:rPr>
              <a:t>Ultralytics</a:t>
            </a:r>
            <a:r>
              <a:rPr lang="en-US" altLang="ko-KR" sz="1400" kern="0" dirty="0">
                <a:latin typeface="+mn-ea"/>
              </a:rPr>
              <a:t> YOLOv11</a:t>
            </a:r>
            <a:r>
              <a:rPr lang="ko-KR" altLang="en-US" sz="1400" kern="0" dirty="0">
                <a:latin typeface="+mn-ea"/>
              </a:rPr>
              <a:t>의 기본값을 유지함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해당 파라미터들은 기하학적 변형을 통해 이미지의 공간적 구성을 다변화하는 효과를 가지며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회전 및 반전 증강을 통해 모델이 다양한 시점에서의 불량 형태를 포괄적으로 학습할 수 있도록 지원함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이러한 기하학적 데이터 증강은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공정처럼 동일한 부품이라도 위치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방향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배치 상태에 따라 시각적 특성이 달라지는 환경에서 모델의 검출 능력 향상과 일반화 성능</a:t>
            </a:r>
            <a:r>
              <a:rPr lang="en-US" altLang="ko-KR" sz="1400" kern="0" dirty="0">
                <a:latin typeface="+mn-ea"/>
              </a:rPr>
              <a:t>(generalization)</a:t>
            </a:r>
            <a:r>
              <a:rPr lang="ko-KR" altLang="en-US" sz="1400" kern="0" dirty="0">
                <a:latin typeface="+mn-ea"/>
              </a:rPr>
              <a:t>을 높이는 데 중요한 역할을 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570E3B-89AD-66D1-3FD4-747D309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978" y="3831442"/>
            <a:ext cx="5623768" cy="172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2446F-1C48-C0BF-E9CB-0031E2B5668D}"/>
              </a:ext>
            </a:extLst>
          </p:cNvPr>
          <p:cNvSpPr txBox="1"/>
          <p:nvPr/>
        </p:nvSpPr>
        <p:spPr>
          <a:xfrm>
            <a:off x="3132052" y="5523761"/>
            <a:ext cx="5305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향상을 위해 사용된 데이터 증강 관련 </a:t>
            </a:r>
            <a:r>
              <a:rPr lang="ko-KR" altLang="en-US" sz="1200" b="1" dirty="0" err="1"/>
              <a:t>하이퍼파라미터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5825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4B7B-732E-FAA2-8C85-B5A6BEA9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A9AF2-02C1-24E3-BCA1-C697696A0C8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8D8F5-79D6-753A-3353-391A7DBC22F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61138E75-4ABB-C4AE-F402-FA6239D2669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F392B41-6956-75EA-63B8-C69F166E0C4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EDD10C6-5064-F770-E5C3-E1ED1364F35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29CBF-58E0-3072-CF52-79280EC5BDA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BE89B-0872-C864-805C-6DB545DB9DD6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23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84E25-427E-D4F3-B220-0270E3F4852C}"/>
              </a:ext>
            </a:extLst>
          </p:cNvPr>
          <p:cNvSpPr txBox="1"/>
          <p:nvPr/>
        </p:nvSpPr>
        <p:spPr>
          <a:xfrm>
            <a:off x="958189" y="1725371"/>
            <a:ext cx="9366362" cy="26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성능 지표</a:t>
            </a:r>
            <a:endParaRPr lang="en-US" altLang="ko-KR" sz="16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학습된 모델에 대해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Precision, 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등의 대표적인 객체 검출 성능 지표를 활용하여 모델의 성능을 정량적으로 평가하고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테스트 데이터에 대한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Confusion Matrix (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혼동 행렬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작성하여 학습 모델의 실제 검출 성능이 얼마나 차이가 나는지를 확인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모델별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Precision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및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Recall,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학습 시간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Confusion Matrix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작성을 통한 클래스별 실제 불량 탐지 개수를 확인하여 성능을 비교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실제 불량 탐지 개수를 기준으로 성능을 비교하고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연산량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크기를 비교할 수 있는 지표들을 포함하여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모델의 가성비를 강조함</a:t>
            </a:r>
            <a:endParaRPr lang="en-US" altLang="ko-KR" sz="1400" kern="0" dirty="0"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CF18E-74C8-0E48-4135-AA38A99A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28" y="4416962"/>
            <a:ext cx="4951320" cy="2932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98104-2927-3B83-61DB-0D55514F141F}"/>
              </a:ext>
            </a:extLst>
          </p:cNvPr>
          <p:cNvSpPr txBox="1"/>
          <p:nvPr/>
        </p:nvSpPr>
        <p:spPr>
          <a:xfrm>
            <a:off x="6476936" y="7072801"/>
            <a:ext cx="2797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성능 평가 기준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0443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28F9-E8EE-1859-9A0F-6C331269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BB0B73-C0D4-654B-35A6-3B9B679AAF10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83A901-3390-6E5D-AAA2-A7DA6289566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4A5C1265-7793-5B3D-45F8-D3D7AF7DD058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036301A-D4C5-1EEC-5BFF-6F98D8442B4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567FF73E-1ED6-08FE-2528-A1CB64825C3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CA209-4B06-B6CE-320B-0FC681EBF030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33DC5-D1CF-7C48-7A7D-39757B8692D7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24</a:t>
            </a:fld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2D679-AB5A-E50C-5769-8CCF50280F8A}"/>
              </a:ext>
            </a:extLst>
          </p:cNvPr>
          <p:cNvSpPr txBox="1"/>
          <p:nvPr/>
        </p:nvSpPr>
        <p:spPr>
          <a:xfrm>
            <a:off x="758014" y="1820449"/>
            <a:ext cx="9366362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의 다섯 가지 버전</a:t>
            </a:r>
            <a:r>
              <a:rPr lang="en-US" altLang="ko-KR" sz="1400" kern="0" dirty="0">
                <a:latin typeface="+mn-ea"/>
              </a:rPr>
              <a:t>(N, S, M, L, X)</a:t>
            </a:r>
            <a:r>
              <a:rPr lang="ko-KR" altLang="en-US" sz="1400" kern="0" dirty="0">
                <a:latin typeface="+mn-ea"/>
              </a:rPr>
              <a:t>을 동일 조건에서 학습한 결과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이 전체적으로 가장 우수한 성능을 기록하였음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Precision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모두에서 가장 좋은 수치를 보였고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평가용 데이터의 실제 불량 탐지 개수가 가장 많았음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1CDB0-E676-A7EE-DB62-AAF800E8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096" y="3237701"/>
            <a:ext cx="4435703" cy="4018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A1CE3-5614-22DF-E283-FA7CD04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28" y="3563694"/>
            <a:ext cx="4298378" cy="18742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F550A-29D3-A5CA-C969-D0764942C740}"/>
              </a:ext>
            </a:extLst>
          </p:cNvPr>
          <p:cNvSpPr/>
          <p:nvPr/>
        </p:nvSpPr>
        <p:spPr bwMode="auto">
          <a:xfrm>
            <a:off x="1047528" y="3960805"/>
            <a:ext cx="4298378" cy="41723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92C6B-E7A0-2EFA-348F-FA3558AF6A2B}"/>
              </a:ext>
            </a:extLst>
          </p:cNvPr>
          <p:cNvSpPr/>
          <p:nvPr/>
        </p:nvSpPr>
        <p:spPr bwMode="auto">
          <a:xfrm>
            <a:off x="7314046" y="3220030"/>
            <a:ext cx="545525" cy="40357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906F2-8958-B38B-670C-22EC6C336104}"/>
              </a:ext>
            </a:extLst>
          </p:cNvPr>
          <p:cNvSpPr txBox="1"/>
          <p:nvPr/>
        </p:nvSpPr>
        <p:spPr>
          <a:xfrm>
            <a:off x="1568310" y="5437909"/>
            <a:ext cx="325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성능 평가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7CBCF-7C2B-C057-566D-99D0C463B906}"/>
              </a:ext>
            </a:extLst>
          </p:cNvPr>
          <p:cNvSpPr txBox="1"/>
          <p:nvPr/>
        </p:nvSpPr>
        <p:spPr>
          <a:xfrm>
            <a:off x="6002775" y="7282676"/>
            <a:ext cx="371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 </a:t>
            </a:r>
            <a:r>
              <a:rPr lang="ko-KR" altLang="en-US" sz="1200" b="1" dirty="0"/>
              <a:t>모델의 버전별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8260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9858-2785-1210-B67A-B03222BB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839DF-B83E-00EF-CA17-2472D76D44A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413E20-BED6-D0F7-1B58-6BE20231CBEC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6D8D745-01BE-D103-093C-ADEF26389E9A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CA3C074-B6C6-8DBB-EAE6-9092DFD30CB5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793CE24-AA08-8F9F-F0D4-FC3441CB5DA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F497E-C385-20E3-F4AF-306A7D131D8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E868B8-DFA2-4AF5-6658-0A0E0670DE50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dirty="0">
                <a:latin typeface="+mn-ea"/>
              </a:rPr>
              <a:t>- YOLOv11 </a:t>
            </a:r>
            <a:r>
              <a:rPr lang="ko-KR" altLang="en-US" sz="1600" dirty="0">
                <a:latin typeface="+mn-ea"/>
              </a:rPr>
              <a:t>다중 버전 비교 결과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</p:txBody>
      </p:sp>
      <p:pic>
        <p:nvPicPr>
          <p:cNvPr id="2049" name="_x598401160">
            <a:extLst>
              <a:ext uri="{FF2B5EF4-FFF2-40B4-BE49-F238E27FC236}">
                <a16:creationId xmlns:a16="http://schemas.microsoft.com/office/drawing/2014/main" id="{8EEB6D75-0B98-C8AA-16A7-51E2512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94" y="2265005"/>
            <a:ext cx="5116605" cy="4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6AF1F-29CF-9CC0-E334-D45406B27C6D}"/>
              </a:ext>
            </a:extLst>
          </p:cNvPr>
          <p:cNvSpPr txBox="1"/>
          <p:nvPr/>
        </p:nvSpPr>
        <p:spPr>
          <a:xfrm>
            <a:off x="2852919" y="6905209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모델의 실제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712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AC59F-B83E-B84F-9900-CD140DB8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BCBAF3-334E-1923-001A-4FB1B31D84F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44D19-023B-651E-3711-5F832DC9358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72CF109B-9BCE-CA33-D199-199568B646F5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3F8D2A-28CD-FAED-CCC2-68EAECFFCE8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450E8BEF-5766-A205-C143-531A6311A03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E43F6D-3048-91BB-F91C-646FD8F6704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5A52AB-7FFA-36BB-326D-95FC0D86919D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26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C2D12-DB67-EEB5-4D8D-926610FCFF4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과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동일한 조건에서 비교한 결과</a:t>
            </a:r>
            <a:r>
              <a:rPr lang="en-US" altLang="ko-KR" sz="1400" kern="0" dirty="0">
                <a:latin typeface="+mn-ea"/>
              </a:rPr>
              <a:t>, RT-DETR</a:t>
            </a:r>
            <a:r>
              <a:rPr lang="ko-KR" altLang="en-US" sz="1400" kern="0" dirty="0">
                <a:latin typeface="+mn-ea"/>
              </a:rPr>
              <a:t>은 평가용 데이터셋에서 총 </a:t>
            </a:r>
            <a:r>
              <a:rPr lang="en-US" altLang="ko-KR" sz="1400" kern="0" dirty="0">
                <a:latin typeface="+mn-ea"/>
              </a:rPr>
              <a:t>1,405</a:t>
            </a:r>
            <a:r>
              <a:rPr lang="ko-KR" altLang="en-US" sz="1400" kern="0" dirty="0">
                <a:latin typeface="+mn-ea"/>
              </a:rPr>
              <a:t>개의 불량 데이터를 탐지하여</a:t>
            </a:r>
            <a:r>
              <a:rPr lang="en-US" altLang="ko-KR" sz="1400" kern="0" dirty="0">
                <a:latin typeface="+mn-ea"/>
              </a:rPr>
              <a:t>, YOLOv11-N</a:t>
            </a:r>
            <a:r>
              <a:rPr lang="ko-KR" altLang="en-US" sz="1400" kern="0" dirty="0">
                <a:latin typeface="+mn-ea"/>
              </a:rPr>
              <a:t>의 </a:t>
            </a:r>
            <a:r>
              <a:rPr lang="en-US" altLang="ko-KR" sz="1400" kern="0" dirty="0">
                <a:latin typeface="+mn-ea"/>
              </a:rPr>
              <a:t>1,396</a:t>
            </a:r>
            <a:r>
              <a:rPr lang="ko-KR" altLang="en-US" sz="1400" kern="0" dirty="0">
                <a:latin typeface="+mn-ea"/>
              </a:rPr>
              <a:t>건보다 소폭 높은 탐지 성능을 보임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이는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의 특성이 복잡한 불량 패턴에 보다 민감하게 반응할 수 있음을 보여줌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그러나 연산 시간 및 실시간성 측면에서는 경량화 구조를 가진 </a:t>
            </a: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이 </a:t>
            </a:r>
            <a:r>
              <a:rPr lang="en-US" altLang="ko-KR" sz="1400" kern="0" dirty="0">
                <a:latin typeface="+mn-ea"/>
              </a:rPr>
              <a:t>RT-DETR </a:t>
            </a:r>
            <a:r>
              <a:rPr lang="ko-KR" altLang="en-US" sz="1400" kern="0" dirty="0">
                <a:latin typeface="+mn-ea"/>
              </a:rPr>
              <a:t>대비 우수하며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실시간 불량 검출이 요구되는 제조 환경에서 더 유리함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E191E-1D98-913D-F486-37665AE3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80" y="3856327"/>
            <a:ext cx="6073030" cy="175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8D306-D0EE-68AE-4AA7-276B00F22266}"/>
              </a:ext>
            </a:extLst>
          </p:cNvPr>
          <p:cNvSpPr txBox="1"/>
          <p:nvPr/>
        </p:nvSpPr>
        <p:spPr>
          <a:xfrm>
            <a:off x="2796510" y="560072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</a:t>
            </a:r>
            <a:r>
              <a:rPr lang="ko-KR" altLang="en-US" sz="1200" b="1" dirty="0" err="1"/>
              <a:t>연산량</a:t>
            </a:r>
            <a:r>
              <a:rPr lang="ko-KR" altLang="en-US" sz="1200" b="1" dirty="0"/>
              <a:t>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7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A3849-B424-BBBC-0A86-56D70E88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B1288-2B80-F397-BA04-51D5220BB66D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0B7A2-AFCD-7143-F400-0CB18EB16C50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E9EC2BC2-F614-417F-CA46-C80263895A5F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C27F59-8BE8-1205-BD5A-DA52875192F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140631DD-C7AC-B48D-4A26-192F803F29D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D46B96-CBEE-6412-C5F6-C6BDDD7566D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77E406-6F32-B3F5-A290-A5E1CAEFE05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27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51332-71D8-3F0B-F765-0491B89EF603}"/>
              </a:ext>
            </a:extLst>
          </p:cNvPr>
          <p:cNvSpPr txBox="1"/>
          <p:nvPr/>
        </p:nvSpPr>
        <p:spPr>
          <a:xfrm>
            <a:off x="758014" y="1820449"/>
            <a:ext cx="936636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YOLOv11-N</a:t>
            </a:r>
            <a:r>
              <a:rPr lang="ko-KR" altLang="en-US" sz="1400" kern="0" dirty="0">
                <a:latin typeface="+mn-ea"/>
              </a:rPr>
              <a:t>의 성능을 더욱 향상시키기 위해 데이터 증강 관련 </a:t>
            </a:r>
            <a:r>
              <a:rPr lang="ko-KR" altLang="en-US" sz="1400" kern="0" dirty="0" err="1">
                <a:latin typeface="+mn-ea"/>
              </a:rPr>
              <a:t>하이퍼</a:t>
            </a:r>
            <a:r>
              <a:rPr lang="ko-KR" altLang="en-US" sz="1400" kern="0" dirty="0">
                <a:latin typeface="+mn-ea"/>
              </a:rPr>
              <a:t> 파라미터인 </a:t>
            </a:r>
            <a:r>
              <a:rPr lang="en-US" altLang="ko-KR" sz="1400" kern="0" dirty="0">
                <a:latin typeface="+mn-ea"/>
              </a:rPr>
              <a:t>degrees(</a:t>
            </a:r>
            <a:r>
              <a:rPr lang="ko-KR" altLang="en-US" sz="1400" kern="0" dirty="0">
                <a:latin typeface="+mn-ea"/>
              </a:rPr>
              <a:t>회전 각도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상하 반전 확률</a:t>
            </a:r>
            <a:r>
              <a:rPr lang="en-US" altLang="ko-KR" sz="1400" kern="0" dirty="0">
                <a:latin typeface="+mn-ea"/>
              </a:rPr>
              <a:t>),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(</a:t>
            </a:r>
            <a:r>
              <a:rPr lang="ko-KR" altLang="en-US" sz="1400" kern="0" dirty="0">
                <a:latin typeface="+mn-ea"/>
              </a:rPr>
              <a:t>좌우 반전 확률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에 대한 튜닝을 실시함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나머지 두개를 고정한 상태로 하나씩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부터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1.0(180)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0.1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(22.5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도 간격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변경하며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불량 탐지 성능이 가장 좋은 파라미터를 찾아봄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실험 결과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아래와 같이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degress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180,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flipud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0.5,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fliplr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0.2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일때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각자 가장 좋은 성능을 보였음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6C1B9-6FB4-284B-09EB-46D3A39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33" y="3874934"/>
            <a:ext cx="3562767" cy="204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31D6D-8358-2C86-0023-FFEEDEF9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556" y="3856327"/>
            <a:ext cx="3562767" cy="195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1F846-6ACE-4CBD-134B-A1D3EC61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2" y="3874933"/>
            <a:ext cx="3398041" cy="223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FEDF3-A0E3-2A3E-C5A8-812A82C5D7D4}"/>
              </a:ext>
            </a:extLst>
          </p:cNvPr>
          <p:cNvSpPr txBox="1"/>
          <p:nvPr/>
        </p:nvSpPr>
        <p:spPr>
          <a:xfrm>
            <a:off x="3399183" y="5910668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flipud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AF1C-A286-B6AB-8EBC-A2D6281DCDF8}"/>
              </a:ext>
            </a:extLst>
          </p:cNvPr>
          <p:cNvSpPr txBox="1"/>
          <p:nvPr/>
        </p:nvSpPr>
        <p:spPr>
          <a:xfrm>
            <a:off x="125791" y="6080722"/>
            <a:ext cx="33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en-US" altLang="ko-KR" sz="1200" b="1" dirty="0" err="1"/>
              <a:t>fliplr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66D83-2754-C323-A9A0-02719A4F1E9E}"/>
              </a:ext>
            </a:extLst>
          </p:cNvPr>
          <p:cNvSpPr txBox="1"/>
          <p:nvPr/>
        </p:nvSpPr>
        <p:spPr>
          <a:xfrm>
            <a:off x="7086600" y="5808000"/>
            <a:ext cx="368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[degrees </a:t>
            </a:r>
            <a:r>
              <a:rPr lang="ko-KR" altLang="en-US" sz="1200" b="1" dirty="0"/>
              <a:t>파라미터 변경에 의한 성능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263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1A64-0013-F8B7-084A-B712C8FD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4E705-61FC-A28F-FC8F-81261A488CCE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A4FF26-D006-EEEC-D329-4CA2994A033D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2AF10EF8-FAA4-88A9-9E97-7D04D5E9ED87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FCB67D-53E7-D1B4-402F-6634198D4FA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CAA8AC99-783D-48DA-2554-57351A91D21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4ABCE-4256-4D13-C809-7F26037010F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813052-43C9-CD24-3784-A89B06825D2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95147-67D3-656A-B1B2-756273D9ADA6}"/>
              </a:ext>
            </a:extLst>
          </p:cNvPr>
          <p:cNvSpPr txBox="1"/>
          <p:nvPr/>
        </p:nvSpPr>
        <p:spPr>
          <a:xfrm>
            <a:off x="758014" y="1820449"/>
            <a:ext cx="9366362" cy="106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상위 성능의 파라미터들을 조합하여 총 </a:t>
            </a:r>
            <a:r>
              <a:rPr lang="en-US" altLang="ko-KR" sz="1400" kern="0" dirty="0">
                <a:latin typeface="+mn-ea"/>
              </a:rPr>
              <a:t>16</a:t>
            </a:r>
            <a:r>
              <a:rPr lang="ko-KR" altLang="en-US" sz="1400" kern="0" dirty="0">
                <a:latin typeface="+mn-ea"/>
              </a:rPr>
              <a:t>개의 조합을 만들었고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이를 실험하여 최종 성능을 검토한 결과</a:t>
            </a:r>
            <a:r>
              <a:rPr lang="en-US" altLang="ko-KR" sz="1400" kern="0" dirty="0">
                <a:latin typeface="+mn-ea"/>
              </a:rPr>
              <a:t>, degrees=0, </a:t>
            </a:r>
            <a:r>
              <a:rPr lang="en-US" altLang="ko-KR" sz="1400" kern="0" dirty="0" err="1">
                <a:latin typeface="+mn-ea"/>
              </a:rPr>
              <a:t>flipud</a:t>
            </a:r>
            <a:r>
              <a:rPr lang="en-US" altLang="ko-KR" sz="1400" kern="0" dirty="0">
                <a:latin typeface="+mn-ea"/>
              </a:rPr>
              <a:t>=0.0, </a:t>
            </a:r>
            <a:r>
              <a:rPr lang="en-US" altLang="ko-KR" sz="1400" kern="0" dirty="0" err="1">
                <a:latin typeface="+mn-ea"/>
              </a:rPr>
              <a:t>fliplr</a:t>
            </a:r>
            <a:r>
              <a:rPr lang="en-US" altLang="ko-KR" sz="1400" kern="0" dirty="0">
                <a:latin typeface="+mn-ea"/>
              </a:rPr>
              <a:t>=0.2</a:t>
            </a:r>
            <a:r>
              <a:rPr lang="ko-KR" altLang="en-US" sz="1400" kern="0" dirty="0">
                <a:latin typeface="+mn-ea"/>
              </a:rPr>
              <a:t>의 조합에서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과 비슷한 수준의 성능을 보임</a:t>
            </a:r>
            <a:endParaRPr lang="en-US" altLang="ko-KR" sz="1400" kern="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629D0-CF72-02A9-6043-A66367F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8" y="3076544"/>
            <a:ext cx="4992478" cy="34225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4BD15-BA65-D239-1BFE-71C1F18DDABE}"/>
              </a:ext>
            </a:extLst>
          </p:cNvPr>
          <p:cNvSpPr/>
          <p:nvPr/>
        </p:nvSpPr>
        <p:spPr bwMode="auto">
          <a:xfrm>
            <a:off x="353428" y="3286976"/>
            <a:ext cx="4992478" cy="239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950F98A-D00A-6957-9576-BB384E49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1" y="2944928"/>
            <a:ext cx="4786503" cy="41921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72D34-E2A0-D188-EF86-26858FD1A999}"/>
              </a:ext>
            </a:extLst>
          </p:cNvPr>
          <p:cNvSpPr txBox="1"/>
          <p:nvPr/>
        </p:nvSpPr>
        <p:spPr>
          <a:xfrm>
            <a:off x="293830" y="6499080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err="1"/>
              <a:t>하이퍼파라미터</a:t>
            </a:r>
            <a:r>
              <a:rPr lang="ko-KR" altLang="en-US" sz="1200" b="1" dirty="0"/>
              <a:t> 조합별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EDCE1-3340-3682-48CD-8766AE5E6561}"/>
              </a:ext>
            </a:extLst>
          </p:cNvPr>
          <p:cNvSpPr txBox="1"/>
          <p:nvPr/>
        </p:nvSpPr>
        <p:spPr>
          <a:xfrm>
            <a:off x="5380138" y="7079364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튜닝 모델의 불량 탐지 개수를 나타낸 </a:t>
            </a:r>
            <a:r>
              <a:rPr lang="en-US" altLang="ko-KR" sz="1200" b="1" dirty="0"/>
              <a:t>Confusion Matrix]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371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0E79-FC19-8BDF-E25F-9E963AC5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3C292-F1AC-67DA-2FB0-CD85901568F1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Ⅳ.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 구현 및 학습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CC7453-C80A-C63F-56AB-37FE85CB0032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3BE32057-E88A-A46E-5729-D46EB63A7E83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4D1D17-13CA-A4D0-527C-12893D3263C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74DDCF5-95CC-BC01-5040-84893012849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F10197-2BE5-C37C-B523-6DA6518DD70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48D3C0-045D-B90C-FE95-30EA7880FCE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29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99A5E-5A0F-03DD-8024-B410C2F8AF94}"/>
              </a:ext>
            </a:extLst>
          </p:cNvPr>
          <p:cNvSpPr txBox="1"/>
          <p:nvPr/>
        </p:nvSpPr>
        <p:spPr>
          <a:xfrm>
            <a:off x="758014" y="1820449"/>
            <a:ext cx="936636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실험 결과 </a:t>
            </a:r>
            <a:r>
              <a:rPr lang="en-US" altLang="ko-KR" sz="1600" kern="0" dirty="0">
                <a:latin typeface="+mn-ea"/>
              </a:rPr>
              <a:t>- YOLOv11-N vs. RT-DETR </a:t>
            </a:r>
            <a:r>
              <a:rPr lang="ko-KR" altLang="en-US" sz="1600" kern="0" dirty="0">
                <a:latin typeface="+mn-ea"/>
              </a:rPr>
              <a:t>비교 결과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532AF-CAF2-D9F3-7BA3-B626E3584D09}"/>
              </a:ext>
            </a:extLst>
          </p:cNvPr>
          <p:cNvSpPr txBox="1"/>
          <p:nvPr/>
        </p:nvSpPr>
        <p:spPr>
          <a:xfrm>
            <a:off x="2332526" y="6858736"/>
            <a:ext cx="498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[YOLOv11-N </a:t>
            </a:r>
            <a:r>
              <a:rPr lang="ko-KR" altLang="en-US" sz="1200" b="1" dirty="0"/>
              <a:t>모델과 </a:t>
            </a:r>
            <a:r>
              <a:rPr lang="en-US" altLang="ko-KR" sz="1200" b="1" dirty="0"/>
              <a:t>RT-DETR </a:t>
            </a:r>
            <a:r>
              <a:rPr lang="ko-KR" altLang="en-US" sz="1200" b="1" dirty="0"/>
              <a:t>모델의 불량 탐지 개수 비교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8420D-7992-BE7D-568C-DD5F6024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2" y="2334132"/>
            <a:ext cx="4896243" cy="4524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2D4A16-0A1E-B6EA-9A19-142F8BF8FF95}"/>
              </a:ext>
            </a:extLst>
          </p:cNvPr>
          <p:cNvSpPr/>
          <p:nvPr/>
        </p:nvSpPr>
        <p:spPr bwMode="auto">
          <a:xfrm>
            <a:off x="5271791" y="2334132"/>
            <a:ext cx="1156718" cy="45246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 </a:t>
            </a:r>
            <a:r>
              <a:rPr lang="ko-KR" altLang="en-US" sz="1600" dirty="0">
                <a:latin typeface="+mn-ea"/>
              </a:rPr>
              <a:t>프로젝트 배경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전자 제품은 우리의 일상생활과 산업 전반에 필수적인 요소가 되었으며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전자 제품의 핵심 구성 요소 중 하나인 </a:t>
            </a:r>
            <a:r>
              <a:rPr lang="en-US" altLang="ko-KR" sz="1400" dirty="0">
                <a:latin typeface="+mn-ea"/>
              </a:rPr>
              <a:t>PCB Assy’(Printed Circuit Board Assembly)</a:t>
            </a:r>
            <a:r>
              <a:rPr lang="ko-KR" altLang="en-US" sz="1400" dirty="0">
                <a:latin typeface="+mn-ea"/>
              </a:rPr>
              <a:t>의 수요 또한 동반 상승하고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시장 조사에 따르면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글로벌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 시장은 </a:t>
            </a:r>
            <a:r>
              <a:rPr lang="en-US" altLang="ko-KR" sz="1400" dirty="0">
                <a:latin typeface="+mn-ea"/>
              </a:rPr>
              <a:t>2023</a:t>
            </a:r>
            <a:r>
              <a:rPr lang="ko-KR" altLang="en-US" sz="1400" dirty="0">
                <a:latin typeface="+mn-ea"/>
              </a:rPr>
              <a:t>년 약 </a:t>
            </a:r>
            <a:r>
              <a:rPr lang="en-US" altLang="ko-KR" sz="1400" dirty="0">
                <a:latin typeface="+mn-ea"/>
              </a:rPr>
              <a:t>731</a:t>
            </a:r>
            <a:r>
              <a:rPr lang="ko-KR" altLang="en-US" sz="1400" dirty="0">
                <a:latin typeface="+mn-ea"/>
              </a:rPr>
              <a:t>억 달러로 평가되었고</a:t>
            </a:r>
            <a:r>
              <a:rPr lang="en-US" altLang="ko-KR" sz="1400" dirty="0">
                <a:latin typeface="+mn-ea"/>
              </a:rPr>
              <a:t>, 2031</a:t>
            </a:r>
            <a:r>
              <a:rPr lang="ko-KR" altLang="en-US" sz="1400" dirty="0">
                <a:latin typeface="+mn-ea"/>
              </a:rPr>
              <a:t>년까지 약 </a:t>
            </a:r>
            <a:r>
              <a:rPr lang="en-US" altLang="ko-KR" sz="1400" dirty="0">
                <a:latin typeface="+mn-ea"/>
              </a:rPr>
              <a:t>962</a:t>
            </a:r>
            <a:r>
              <a:rPr lang="ko-KR" altLang="en-US" sz="1400" dirty="0">
                <a:latin typeface="+mn-ea"/>
              </a:rPr>
              <a:t>억 달러에 이를 것으로 예상되며</a:t>
            </a:r>
            <a:r>
              <a:rPr lang="en-US" altLang="ko-KR" sz="1400" dirty="0">
                <a:latin typeface="+mn-ea"/>
              </a:rPr>
              <a:t>[1], </a:t>
            </a:r>
            <a:r>
              <a:rPr lang="ko-KR" altLang="en-US" sz="1400" dirty="0">
                <a:latin typeface="+mn-ea"/>
              </a:rPr>
              <a:t>특히 아시아 태평양 지역은 전자 제품 제조의 중심지로서</a:t>
            </a:r>
            <a:r>
              <a:rPr lang="en-US" altLang="ko-KR" sz="1400" dirty="0">
                <a:latin typeface="+mn-ea"/>
              </a:rPr>
              <a:t>, 2023</a:t>
            </a:r>
            <a:r>
              <a:rPr lang="ko-KR" altLang="en-US" sz="1400" dirty="0">
                <a:latin typeface="+mn-ea"/>
              </a:rPr>
              <a:t>년 기준으로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 시장의 </a:t>
            </a:r>
            <a:r>
              <a:rPr lang="en-US" altLang="ko-KR" sz="1400" dirty="0">
                <a:latin typeface="+mn-ea"/>
              </a:rPr>
              <a:t>25% </a:t>
            </a:r>
            <a:r>
              <a:rPr lang="ko-KR" altLang="en-US" sz="1400" dirty="0">
                <a:latin typeface="+mn-ea"/>
              </a:rPr>
              <a:t>이상의 점유율을 차지하고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향후에도 높은 성장세를 유지할 것으로 전망됨</a:t>
            </a:r>
            <a:r>
              <a:rPr lang="en-US" altLang="ko-KR" sz="1400" dirty="0">
                <a:latin typeface="+mn-ea"/>
              </a:rPr>
              <a:t>[2]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958F-2AFF-022F-172D-C599FC14D842}"/>
              </a:ext>
            </a:extLst>
          </p:cNvPr>
          <p:cNvSpPr txBox="1"/>
          <p:nvPr/>
        </p:nvSpPr>
        <p:spPr>
          <a:xfrm>
            <a:off x="6127238" y="6703874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글로벌 </a:t>
            </a:r>
            <a:r>
              <a:rPr lang="en-US" altLang="ko-KR" sz="1200" b="1" dirty="0"/>
              <a:t>PCB </a:t>
            </a:r>
            <a:r>
              <a:rPr lang="ko-KR" altLang="en-US" sz="1200" b="1" dirty="0"/>
              <a:t>어셈블리 시장 규모 </a:t>
            </a:r>
            <a:r>
              <a:rPr lang="en-US" altLang="ko-KR" sz="1200" b="1" dirty="0"/>
              <a:t>[1]]</a:t>
            </a:r>
            <a:endParaRPr lang="ko-KR" altLang="en-US" sz="1200" b="1" dirty="0"/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6ECCC0D9-9D91-012F-2AF4-C14276F1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293" y="3856342"/>
            <a:ext cx="5020114" cy="2870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261244-3D1E-5984-2550-D9DFDBBE03E4}"/>
              </a:ext>
            </a:extLst>
          </p:cNvPr>
          <p:cNvSpPr txBox="1"/>
          <p:nvPr/>
        </p:nvSpPr>
        <p:spPr>
          <a:xfrm>
            <a:off x="755398" y="3856342"/>
            <a:ext cx="475178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여러 산업 분야에서 전자화가 진행됨에 따라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고성능 </a:t>
            </a:r>
            <a:r>
              <a:rPr lang="en-US" altLang="ko-KR" sz="1400" dirty="0">
                <a:latin typeface="+mn-ea"/>
              </a:rPr>
              <a:t>PCB Assy’</a:t>
            </a:r>
            <a:r>
              <a:rPr lang="ko-KR" altLang="en-US" sz="1400" dirty="0">
                <a:latin typeface="+mn-ea"/>
              </a:rPr>
              <a:t>에 대한 수요는 산업 전반에 걸쳐 급격히 확대되고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이에 따른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모듈 제조 공정의 정밀성과 신뢰성 확보는 필수 과제로 부상</a:t>
            </a:r>
          </a:p>
        </p:txBody>
      </p:sp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CF7F-544C-911C-F96D-AFC7DF94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0D2A22-50AC-A91D-1C2D-1AE45D258FA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B731A-5A84-B04D-45E9-54137A006A1E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57FD5865-A628-7E86-3EFC-B19009A71F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87707C3-72A5-679C-0197-35E62C2A460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E4A9CCA-CC8A-364A-ACCD-868737BBB558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39FE1E-D45D-A230-2A17-85A7A0891A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E75B7A-2C6E-974E-92CE-B66D76631A48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30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80A43-89D2-207A-1F2E-CD73B9A9B9F9}"/>
              </a:ext>
            </a:extLst>
          </p:cNvPr>
          <p:cNvSpPr txBox="1"/>
          <p:nvPr/>
        </p:nvSpPr>
        <p:spPr>
          <a:xfrm>
            <a:off x="519014" y="1919214"/>
            <a:ext cx="9366362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SMT(Surface Mount Technology)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공정에서 발생하는 주요 불량을 정밀하게 검출하기 위한 목적으로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최신 딥러닝 객체 탐지 모델인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기반으로 한 불량 검출 모델을 구현하고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 성능을 비교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·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평가하였음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다섯 가지 버전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(N, S, M, L, X)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동일 조건 하에 학습 및 평가한 결과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가장 높은 성능을 보여 기준 모델로 채택하였음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>
                <a:latin typeface="맑은 고딕" panose="020B0503020000020004" pitchFamily="50" charset="-127"/>
              </a:rPr>
              <a:t>2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차 실험에서는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을 비교하였고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동일한 조건에서 학습 및 평가한 결과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RT-DETR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소폭 높은 탐지 성능을 보였음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.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그러나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의 튜닝 후 비슷한 수준의 성능을 보였으며 연산 시간과 실시간성 측면에서는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YOLOv11-N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이 더 우수한 효율성을 보여줌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본 연구는 실제 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SMT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제조 현장에 모델을 직접 적용하는 데까지는 이르지 않지만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실제 공정 데이터를 기반으로 대표 불량 유형을 정의하고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실측 불량 시료를 직접 제작하여 최신 딥러닝 모델 간의 성능을 정량적으로 비교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·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분석함으로써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현장 적용 가능성을 높이기 위한 실질적인 기반을 마련하였음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dirty="0">
                <a:latin typeface="맑은 고딕" panose="020B0503020000020004" pitchFamily="50" charset="-127"/>
              </a:rPr>
              <a:t>특히 </a:t>
            </a:r>
            <a:r>
              <a:rPr lang="en-US" altLang="ko-KR" sz="1400" kern="0" dirty="0" err="1">
                <a:latin typeface="맑은 고딕" panose="020B0503020000020004" pitchFamily="50" charset="-127"/>
              </a:rPr>
              <a:t>mAP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와 같은 일반적인 성능 </a:t>
            </a:r>
            <a:r>
              <a:rPr lang="ko-KR" altLang="en-US" sz="1400" kern="0" dirty="0" err="1">
                <a:latin typeface="맑은 고딕" panose="020B0503020000020004" pitchFamily="50" charset="-127"/>
              </a:rPr>
              <a:t>지표뿐만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 아니라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혼동 행렬을 활용하여 실제 불량 탐지 개수를 기준으로 성능을 비교함으로써</a:t>
            </a:r>
            <a:r>
              <a:rPr lang="en-US" altLang="ko-KR" sz="14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400" kern="0" dirty="0">
                <a:latin typeface="맑은 고딕" panose="020B0503020000020004" pitchFamily="50" charset="-127"/>
              </a:rPr>
              <a:t>모델의 현장 적용을 위한 실용성을 보다 현실적으로 검토하였다는 점에서 의의가 있음</a:t>
            </a:r>
          </a:p>
        </p:txBody>
      </p:sp>
    </p:spTree>
    <p:extLst>
      <p:ext uri="{BB962C8B-B14F-4D97-AF65-F5344CB8AC3E}">
        <p14:creationId xmlns:p14="http://schemas.microsoft.com/office/powerpoint/2010/main" val="700633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6140-99DD-7B44-6F8C-AEC67A9F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05F42-AC6A-1C4B-8CF2-B08F9566C816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0131C-4010-00C1-4AC5-721640D0F4EA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144F24E-8CC9-B324-6779-45408623A6E6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6F5575-975A-6962-2AAE-BD42B4EAC7A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F02AAB04-BE0E-3084-9602-EF27E4F302A3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1448E-B555-9FF3-0FA6-A8CD63D67D9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0F3A-C31A-6D0F-3E18-22189152864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31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80B6F-D447-4ACB-3439-54D8AEDD4C18}"/>
              </a:ext>
            </a:extLst>
          </p:cNvPr>
          <p:cNvSpPr txBox="1"/>
          <p:nvPr/>
        </p:nvSpPr>
        <p:spPr>
          <a:xfrm>
            <a:off x="758014" y="1820449"/>
            <a:ext cx="9366362" cy="337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실제 </a:t>
            </a:r>
            <a:r>
              <a:rPr lang="en-US" altLang="ko-KR" sz="1600" kern="0" dirty="0">
                <a:latin typeface="+mn-ea"/>
              </a:rPr>
              <a:t>SMT </a:t>
            </a:r>
            <a:r>
              <a:rPr lang="ko-KR" altLang="en-US" sz="1600" kern="0" dirty="0">
                <a:latin typeface="+mn-ea"/>
              </a:rPr>
              <a:t>생산 라인 적용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모델을 실제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생산 라인에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AOI(Automated Optical Inspection) </a:t>
            </a:r>
            <a:r>
              <a:rPr lang="ko-KR" altLang="en-US" sz="1400" kern="0" dirty="0">
                <a:latin typeface="+mn-ea"/>
              </a:rPr>
              <a:t>장비를 대체하거나 보완하는 실시간 불량 검출 시스템으로의 활용 가능성을 검증할 필요가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이를 위해 실시간 영상 수집 시스템 구축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산업용 카메라 및 조명 환경에의 적응성 확인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공정 속도에 부합하는 검출 속도 확보 등의 기술적 요건을 충족시켜야 하며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특히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결과와의 비교 평가를 통해 본 모델의 현장 적용 적합성을 정량적으로 입증하는 후속 연구가 필요</a:t>
            </a: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Confusion Matrix</a:t>
            </a:r>
            <a:r>
              <a:rPr lang="ko-KR" altLang="en-US" sz="1400" kern="0" dirty="0">
                <a:latin typeface="+mn-ea"/>
              </a:rPr>
              <a:t>의 분석 결과</a:t>
            </a:r>
            <a:r>
              <a:rPr lang="en-US" altLang="ko-KR" sz="1400" kern="0" dirty="0">
                <a:latin typeface="+mn-ea"/>
              </a:rPr>
              <a:t>, RT-DETR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YOLOv11-N </a:t>
            </a:r>
            <a:r>
              <a:rPr lang="ko-KR" altLang="en-US" sz="1400" kern="0" dirty="0">
                <a:latin typeface="+mn-ea"/>
              </a:rPr>
              <a:t>모두 일부 클래스에서 아래와 같이 유사 불량 유형 간 </a:t>
            </a:r>
            <a:r>
              <a:rPr lang="ko-KR" altLang="en-US" sz="1400" kern="0" dirty="0" err="1">
                <a:latin typeface="+mn-ea"/>
              </a:rPr>
              <a:t>오탐지</a:t>
            </a:r>
            <a:r>
              <a:rPr lang="ko-KR" altLang="en-US" sz="1400" kern="0" dirty="0">
                <a:latin typeface="+mn-ea"/>
              </a:rPr>
              <a:t> 현상이 발견되었음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이러한 문제를 해결하기 위해 후처리 기반 분류 보정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유형별 주석 기준 강화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또는 다단계 검출 구조</a:t>
            </a:r>
            <a:r>
              <a:rPr lang="en-US" altLang="ko-KR" sz="1400" kern="0" dirty="0">
                <a:latin typeface="+mn-ea"/>
              </a:rPr>
              <a:t>(Cascade Model) </a:t>
            </a:r>
            <a:r>
              <a:rPr lang="ko-KR" altLang="en-US" sz="1400" kern="0" dirty="0">
                <a:latin typeface="+mn-ea"/>
              </a:rPr>
              <a:t>등이 도입될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F3D6D-12DC-53F0-F881-CC507BCE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2" b="27915"/>
          <a:stretch>
            <a:fillRect/>
          </a:stretch>
        </p:blipFill>
        <p:spPr>
          <a:xfrm>
            <a:off x="4367295" y="5310321"/>
            <a:ext cx="2227791" cy="1326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35970-6E50-29D6-646D-0EE22B4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557" y="5304964"/>
            <a:ext cx="2367869" cy="1326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CCB03-C7D3-4C72-28B2-8201D5609F80}"/>
              </a:ext>
            </a:extLst>
          </p:cNvPr>
          <p:cNvSpPr txBox="1"/>
          <p:nvPr/>
        </p:nvSpPr>
        <p:spPr>
          <a:xfrm>
            <a:off x="2923270" y="668309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[e2(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31C50F-B4B4-91B3-2CB5-1C8CF665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624" y="5294814"/>
            <a:ext cx="2607663" cy="1326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5507-59DF-1C4A-6E4D-1F4152E626B5}"/>
              </a:ext>
            </a:extLst>
          </p:cNvPr>
          <p:cNvSpPr txBox="1"/>
          <p:nvPr/>
        </p:nvSpPr>
        <p:spPr>
          <a:xfrm>
            <a:off x="6887324" y="668309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e3(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겹침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모습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331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9F42F-CD4A-DEDF-B458-53CE419F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4B2046-F042-223E-8E6F-B600A60EAA4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결론 및 향후 연구 과제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A054A8-F5F0-F485-BB1E-8FD0FD8488C3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C175AF6C-8294-9934-9672-0B76A949926C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연구 과제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148595-AB4E-6029-E50A-6F495ABB0334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08E33D66-5180-3525-0669-874A3DD1828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EB0CB-4FC2-A100-5F1B-5DA2751AC8E6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9F2D4E-D04C-B4BE-2273-763B96C17473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32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838F3-B8E6-7050-2587-712721A46B6C}"/>
              </a:ext>
            </a:extLst>
          </p:cNvPr>
          <p:cNvSpPr txBox="1"/>
          <p:nvPr/>
        </p:nvSpPr>
        <p:spPr>
          <a:xfrm>
            <a:off x="758014" y="1820449"/>
            <a:ext cx="9366362" cy="332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kern="0" dirty="0" err="1">
                <a:latin typeface="+mn-ea"/>
              </a:rPr>
              <a:t>오탐지에</a:t>
            </a:r>
            <a:r>
              <a:rPr lang="ko-KR" altLang="en-US" sz="1600" kern="0" dirty="0">
                <a:latin typeface="+mn-ea"/>
              </a:rPr>
              <a:t> 대한 추가 분석 및 연구 </a:t>
            </a:r>
            <a:r>
              <a:rPr lang="en-US" altLang="ko-KR" sz="1600" kern="0" dirty="0">
                <a:latin typeface="+mn-ea"/>
              </a:rPr>
              <a:t>[</a:t>
            </a:r>
            <a:r>
              <a:rPr lang="ko-KR" altLang="en-US" sz="1600" kern="0" dirty="0">
                <a:latin typeface="+mn-ea"/>
              </a:rPr>
              <a:t>계속</a:t>
            </a:r>
            <a:r>
              <a:rPr lang="en-US" altLang="ko-KR" sz="1600" kern="0" dirty="0">
                <a:latin typeface="+mn-ea"/>
              </a:rPr>
              <a:t>]</a:t>
            </a:r>
            <a:endParaRPr lang="ko-KR" altLang="en-US" sz="16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실제 불량이 아닌 미세한 긁힘을 스크래치로 인식하는 경우가 많았으며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이는 불량 시료 제작 과정에서 발생한 미세 손상과 연관될 수 있음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상의 빈 </a:t>
            </a:r>
            <a:r>
              <a:rPr lang="en-US" altLang="ko-KR" sz="1400" kern="0" dirty="0">
                <a:latin typeface="+mn-ea"/>
              </a:rPr>
              <a:t>Hall</a:t>
            </a:r>
            <a:r>
              <a:rPr lang="ko-KR" altLang="en-US" sz="1400" kern="0" dirty="0">
                <a:latin typeface="+mn-ea"/>
              </a:rPr>
              <a:t>이나 납땜 간격을 </a:t>
            </a:r>
            <a:r>
              <a:rPr lang="ko-KR" altLang="en-US" sz="1400" kern="0" dirty="0" err="1">
                <a:latin typeface="+mn-ea"/>
              </a:rPr>
              <a:t>미삽으로</a:t>
            </a:r>
            <a:r>
              <a:rPr lang="ko-KR" altLang="en-US" sz="1400" kern="0" dirty="0">
                <a:latin typeface="+mn-ea"/>
              </a:rPr>
              <a:t> 오인하여 </a:t>
            </a:r>
            <a:r>
              <a:rPr lang="ko-KR" altLang="en-US" sz="1400" kern="0" dirty="0" err="1">
                <a:latin typeface="+mn-ea"/>
              </a:rPr>
              <a:t>오탐지되는</a:t>
            </a:r>
            <a:r>
              <a:rPr lang="ko-KR" altLang="en-US" sz="1400" kern="0" dirty="0">
                <a:latin typeface="+mn-ea"/>
              </a:rPr>
              <a:t> 사례가 빈번히 나타남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76449-5CA4-51E2-30A3-F7800B258E7A}"/>
              </a:ext>
            </a:extLst>
          </p:cNvPr>
          <p:cNvSpPr txBox="1"/>
          <p:nvPr/>
        </p:nvSpPr>
        <p:spPr>
          <a:xfrm>
            <a:off x="3174348" y="427989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B3147-3823-225F-F35C-F94B183C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95" y="2981310"/>
            <a:ext cx="2464790" cy="1221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29630-3DBF-0346-B433-BA9CA2552803}"/>
              </a:ext>
            </a:extLst>
          </p:cNvPr>
          <p:cNvSpPr txBox="1"/>
          <p:nvPr/>
        </p:nvSpPr>
        <p:spPr>
          <a:xfrm>
            <a:off x="6281859" y="427368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e6(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19AD9F-782D-305C-4803-9E21E4C6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992" y="2983795"/>
            <a:ext cx="1718386" cy="12238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C208D-1C1F-993A-623B-65B566E89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20" y="2913569"/>
            <a:ext cx="1495565" cy="1341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46D9DF-DF4E-4EFA-458E-F736E60BCE39}"/>
              </a:ext>
            </a:extLst>
          </p:cNvPr>
          <p:cNvSpPr txBox="1"/>
          <p:nvPr/>
        </p:nvSpPr>
        <p:spPr>
          <a:xfrm>
            <a:off x="3403352" y="639979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오탐지한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1BC42-1858-6C47-D502-76B20E6A6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98" y="5458265"/>
            <a:ext cx="2555776" cy="90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ABCDB0-9852-1239-E165-C172EDCF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3630"/>
          <a:stretch>
            <a:fillRect/>
          </a:stretch>
        </p:blipFill>
        <p:spPr>
          <a:xfrm>
            <a:off x="4930992" y="5460700"/>
            <a:ext cx="2188309" cy="9073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9125A-2CA1-04C8-6D0E-D2F76D29B983}"/>
              </a:ext>
            </a:extLst>
          </p:cNvPr>
          <p:cNvSpPr txBox="1"/>
          <p:nvPr/>
        </p:nvSpPr>
        <p:spPr>
          <a:xfrm>
            <a:off x="6682341" y="636840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e1(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미삽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37F48C-9BCF-EB37-D29F-D12CF69F5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084" y="5225871"/>
            <a:ext cx="1381485" cy="11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0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08D3-9ADB-9D41-E99D-2FD9FAA69FBF}"/>
              </a:ext>
            </a:extLst>
          </p:cNvPr>
          <p:cNvSpPr txBox="1"/>
          <p:nvPr/>
        </p:nvSpPr>
        <p:spPr>
          <a:xfrm>
            <a:off x="758012" y="1866630"/>
            <a:ext cx="9704714" cy="300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프로젝트 필요성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SMT(Surface Mounting Technology, </a:t>
            </a:r>
            <a:r>
              <a:rPr lang="ko-KR" altLang="en-US" sz="1400" kern="0" dirty="0">
                <a:latin typeface="+mn-ea"/>
              </a:rPr>
              <a:t>표면실장기술</a:t>
            </a:r>
            <a:r>
              <a:rPr lang="en-US" altLang="ko-KR" sz="1400" kern="0" dirty="0">
                <a:latin typeface="+mn-ea"/>
              </a:rPr>
              <a:t>) </a:t>
            </a:r>
            <a:r>
              <a:rPr lang="ko-KR" altLang="en-US" sz="1400" kern="0" dirty="0">
                <a:latin typeface="+mn-ea"/>
              </a:rPr>
              <a:t>공정은 </a:t>
            </a:r>
            <a:r>
              <a:rPr lang="en-US" altLang="ko-KR" sz="1400" kern="0" dirty="0">
                <a:latin typeface="+mn-ea"/>
              </a:rPr>
              <a:t>PCB Assy’</a:t>
            </a:r>
            <a:r>
              <a:rPr lang="ko-KR" altLang="en-US" sz="1400" kern="0" dirty="0">
                <a:latin typeface="+mn-ea"/>
              </a:rPr>
              <a:t>를 제조하는 과정 중 가장 마지막 단계로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전자 부품을 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기판 위에 정밀하게 </a:t>
            </a:r>
            <a:r>
              <a:rPr lang="ko-KR" altLang="en-US" sz="1400" kern="0" dirty="0" err="1">
                <a:latin typeface="+mn-ea"/>
              </a:rPr>
              <a:t>실장하는</a:t>
            </a:r>
            <a:r>
              <a:rPr lang="ko-KR" altLang="en-US" sz="1400" kern="0" dirty="0">
                <a:latin typeface="+mn-ea"/>
              </a:rPr>
              <a:t> 핵심 공정임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2022</a:t>
            </a:r>
            <a:r>
              <a:rPr lang="ko-KR" altLang="en-US" sz="1400" kern="0" dirty="0">
                <a:latin typeface="+mn-ea"/>
              </a:rPr>
              <a:t>년 ‘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 err="1">
                <a:latin typeface="+mn-ea"/>
              </a:rPr>
              <a:t>산업혁신센터’에</a:t>
            </a:r>
            <a:r>
              <a:rPr lang="ko-KR" altLang="en-US" sz="1400" kern="0" dirty="0">
                <a:latin typeface="+mn-ea"/>
              </a:rPr>
              <a:t> 따르면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전자기기에서 주로 발생하는 불량 및 공정 단계를 아래와 같이 분석하였고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불량 발생처는 </a:t>
            </a:r>
            <a:r>
              <a:rPr lang="en-US" altLang="ko-KR" sz="1400" kern="0" dirty="0">
                <a:latin typeface="+mn-ea"/>
              </a:rPr>
              <a:t>PCB </a:t>
            </a:r>
            <a:r>
              <a:rPr lang="ko-KR" altLang="en-US" sz="1400" kern="0" dirty="0">
                <a:latin typeface="+mn-ea"/>
              </a:rPr>
              <a:t>제조에서 </a:t>
            </a:r>
            <a:r>
              <a:rPr lang="en-US" altLang="ko-KR" sz="1400" kern="0" dirty="0">
                <a:latin typeface="+mn-ea"/>
              </a:rPr>
              <a:t>22%, SMT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47% </a:t>
            </a:r>
            <a:r>
              <a:rPr lang="ko-KR" altLang="en-US" sz="1400" kern="0" dirty="0">
                <a:latin typeface="+mn-ea"/>
              </a:rPr>
              <a:t>그리고 </a:t>
            </a:r>
            <a:r>
              <a:rPr lang="en-US" altLang="ko-KR" sz="1400" kern="0" dirty="0">
                <a:latin typeface="+mn-ea"/>
              </a:rPr>
              <a:t>Field</a:t>
            </a:r>
            <a:r>
              <a:rPr lang="ko-KR" altLang="en-US" sz="1400" kern="0" dirty="0">
                <a:latin typeface="+mn-ea"/>
              </a:rPr>
              <a:t>에서 </a:t>
            </a:r>
            <a:r>
              <a:rPr lang="en-US" altLang="ko-KR" sz="1400" kern="0" dirty="0">
                <a:latin typeface="+mn-ea"/>
              </a:rPr>
              <a:t>28%</a:t>
            </a:r>
            <a:r>
              <a:rPr lang="ko-KR" altLang="en-US" sz="1400" kern="0" dirty="0">
                <a:latin typeface="+mn-ea"/>
              </a:rPr>
              <a:t>가 나온 것으로 조사되었음 </a:t>
            </a:r>
            <a:r>
              <a:rPr lang="en-US" altLang="ko-KR" sz="1400" kern="0" dirty="0">
                <a:latin typeface="+mn-ea"/>
              </a:rPr>
              <a:t>[3]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이와 같이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발생하는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불량이 전체 불량의 거의 절반을 차지하고 있다는 점은 해당 공정에서의 품질 관리 및 불량 검출의 중요성을 보여줌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3" name="_x537775448">
            <a:extLst>
              <a:ext uri="{FF2B5EF4-FFF2-40B4-BE49-F238E27FC236}">
                <a16:creationId xmlns:a16="http://schemas.microsoft.com/office/drawing/2014/main" id="{406B02E0-25E0-16D2-E70E-B729B05D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03" y="4520477"/>
            <a:ext cx="6290669" cy="234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F8B1A-CBCA-6131-A4C0-005DD2FDD49F}"/>
              </a:ext>
            </a:extLst>
          </p:cNvPr>
          <p:cNvSpPr txBox="1"/>
          <p:nvPr/>
        </p:nvSpPr>
        <p:spPr>
          <a:xfrm>
            <a:off x="3765248" y="6850561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전자기기의 공정 단계에 따른 불량 발생 내역 </a:t>
            </a:r>
            <a:r>
              <a:rPr lang="en-US" altLang="ko-KR" sz="1200" b="1" dirty="0"/>
              <a:t>[3]]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3F0FA-421C-ADA9-D849-213964DCA568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0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522A7-2AB2-086E-A4DA-364F38560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93B67D-7CD5-BDBE-1E91-F88610638CE6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C5E09FE-4438-BF31-F077-FCA2173FF539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2F86C0-230B-5EC8-1456-C875A12F321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8C34F266-0FF7-B8EA-192A-5803C06A00E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1B191-D761-7077-A080-9EA69152AFF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5EC7E71-E875-FB30-4557-C6D223F5EC2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1922B-EF71-6FA5-5838-C04133308C56}"/>
              </a:ext>
            </a:extLst>
          </p:cNvPr>
          <p:cNvSpPr txBox="1"/>
          <p:nvPr/>
        </p:nvSpPr>
        <p:spPr>
          <a:xfrm>
            <a:off x="758012" y="1866630"/>
            <a:ext cx="9704714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프로젝트 필요성 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계속</a:t>
            </a:r>
            <a:r>
              <a:rPr lang="en-US" altLang="ko-KR" sz="1600" dirty="0">
                <a:latin typeface="+mn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현재 많은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제조 </a:t>
            </a:r>
            <a:r>
              <a:rPr lang="ko-KR" altLang="en-US" sz="1400" kern="0" dirty="0" err="1">
                <a:latin typeface="+mn-ea"/>
              </a:rPr>
              <a:t>기업들에서는</a:t>
            </a:r>
            <a:r>
              <a:rPr lang="ko-KR" altLang="en-US" sz="1400" kern="0" dirty="0">
                <a:latin typeface="+mn-ea"/>
              </a:rPr>
              <a:t> 품질 관리를 위해 완제품 검사 단계에서 </a:t>
            </a:r>
            <a:r>
              <a:rPr lang="en-US" altLang="ko-KR" sz="1400" kern="0" dirty="0">
                <a:latin typeface="+mn-ea"/>
              </a:rPr>
              <a:t>AOI(Automated Optical Inspection, </a:t>
            </a:r>
            <a:r>
              <a:rPr lang="ko-KR" altLang="en-US" sz="1400" kern="0" dirty="0">
                <a:latin typeface="+mn-ea"/>
              </a:rPr>
              <a:t>자동 광학 검사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를 활용하고 있으나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설비는 약간의 오차나 비정형 패턴이 있는 경우에도 모두 불량으로 판단하는 경향이 있어 결과적으로 가성 불량 </a:t>
            </a:r>
            <a:r>
              <a:rPr lang="en-US" altLang="ko-KR" sz="1400" kern="0" dirty="0">
                <a:latin typeface="+mn-ea"/>
              </a:rPr>
              <a:t>(false defect) </a:t>
            </a:r>
            <a:r>
              <a:rPr lang="ko-KR" altLang="en-US" sz="1400" kern="0" dirty="0">
                <a:latin typeface="+mn-ea"/>
              </a:rPr>
              <a:t>발생률을 높이며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실제 불량 유형에 대한 구체적인 정보 제공이 미흡하다는 한계가 있음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이는 육안 검사의 병행을 필요로 하게 만들어 검사 비용과 시간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인력 자원을 증가시키는 요인으로 작용함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4D1CC-51B7-BB18-698F-9D5C26ECED82}"/>
              </a:ext>
            </a:extLst>
          </p:cNvPr>
          <p:cNvSpPr txBox="1"/>
          <p:nvPr/>
        </p:nvSpPr>
        <p:spPr>
          <a:xfrm>
            <a:off x="6072030" y="6821592"/>
            <a:ext cx="364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[SMT </a:t>
            </a:r>
            <a:r>
              <a:rPr lang="ko-KR" altLang="en-US" sz="1200" b="1" dirty="0"/>
              <a:t>공정에서 </a:t>
            </a:r>
            <a:r>
              <a:rPr lang="en-US" altLang="ko-KR" sz="1200" b="1" dirty="0"/>
              <a:t>AOI </a:t>
            </a:r>
            <a:r>
              <a:rPr lang="ko-KR" altLang="en-US" sz="1200" b="1" dirty="0"/>
              <a:t>이후의 진행 현황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58045-142E-F592-19F9-68DBF065657A}"/>
              </a:ext>
            </a:extLst>
          </p:cNvPr>
          <p:cNvSpPr txBox="1"/>
          <p:nvPr/>
        </p:nvSpPr>
        <p:spPr>
          <a:xfrm>
            <a:off x="758012" y="3902508"/>
            <a:ext cx="406598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실제 현장 사례에 따르면</a:t>
            </a:r>
            <a:r>
              <a:rPr lang="en-US" altLang="ko-KR" sz="1400" dirty="0">
                <a:latin typeface="+mn-ea"/>
              </a:rPr>
              <a:t>, AOI</a:t>
            </a:r>
            <a:r>
              <a:rPr lang="ko-KR" altLang="en-US" sz="1400" dirty="0">
                <a:latin typeface="+mn-ea"/>
              </a:rPr>
              <a:t>에서 탐지된 불량 중 약 </a:t>
            </a:r>
            <a:r>
              <a:rPr lang="en-US" altLang="ko-KR" sz="1400" dirty="0">
                <a:latin typeface="+mn-ea"/>
              </a:rPr>
              <a:t>90% </a:t>
            </a:r>
            <a:r>
              <a:rPr lang="ko-KR" altLang="en-US" sz="1400" dirty="0">
                <a:latin typeface="+mn-ea"/>
              </a:rPr>
              <a:t>이상이 가성 불량이며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최종 육안 검사자의 판별을 통해서만 실제 불량 여부가 확정되고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이와 같은 불필요한 검사 반복은 생산성 저하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검사 비용 증가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공정 지연 등의 문제로 이어지고 있음</a:t>
            </a:r>
          </a:p>
        </p:txBody>
      </p:sp>
      <p:pic>
        <p:nvPicPr>
          <p:cNvPr id="9" name="_x537757520">
            <a:extLst>
              <a:ext uri="{FF2B5EF4-FFF2-40B4-BE49-F238E27FC236}">
                <a16:creationId xmlns:a16="http://schemas.microsoft.com/office/drawing/2014/main" id="{C97B1108-5B40-D0E0-CDFC-6C561D7E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1" y="3854294"/>
            <a:ext cx="5707532" cy="30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4DFDE-6A71-3BEE-5916-D7E9C394589A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29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1185-AC80-4AD3-FD58-E97311D1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C32E75C-D2B6-61D2-502F-1B8903EAD819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1A240F-7B50-E507-94E8-57A91134B656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1C10B395-A311-52DC-3F37-5A7C595BEC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0A380E-7877-499A-9D02-DF38CC6F375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434B9815-BE21-FF49-EF6F-6C8205DA193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06A7E6-19B1-EF11-56ED-F4AF116FEAA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B9423-688D-DA87-E39F-986111B159E9}"/>
              </a:ext>
            </a:extLst>
          </p:cNvPr>
          <p:cNvSpPr txBox="1"/>
          <p:nvPr/>
        </p:nvSpPr>
        <p:spPr>
          <a:xfrm>
            <a:off x="758012" y="1866630"/>
            <a:ext cx="9704714" cy="494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1)</a:t>
            </a:r>
            <a:r>
              <a:rPr lang="ko-KR" altLang="en-US" sz="1600" dirty="0">
                <a:latin typeface="+mn-ea"/>
              </a:rPr>
              <a:t> 연구 목적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따라서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이러한 문제를 해결하고자 본 연구는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기반의 딥러닝 객체 검출 알고리즘을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불량 검출에 적용하여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기존 </a:t>
            </a:r>
            <a:r>
              <a:rPr lang="en-US" altLang="ko-KR" sz="1400" kern="0" dirty="0">
                <a:latin typeface="+mn-ea"/>
              </a:rPr>
              <a:t>AOI </a:t>
            </a:r>
            <a:r>
              <a:rPr lang="ko-KR" altLang="en-US" sz="1400" kern="0" dirty="0">
                <a:latin typeface="+mn-ea"/>
              </a:rPr>
              <a:t>시스템이 갖는 한계를 보완하고자 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본 연구의 목적은 최신 </a:t>
            </a:r>
            <a:r>
              <a:rPr lang="en-US" altLang="ko-KR" sz="1400" kern="0" dirty="0">
                <a:latin typeface="+mn-ea"/>
              </a:rPr>
              <a:t>YOLO </a:t>
            </a:r>
            <a:r>
              <a:rPr lang="ko-KR" altLang="en-US" sz="1400" kern="0" dirty="0">
                <a:latin typeface="+mn-ea"/>
              </a:rPr>
              <a:t>시리즈 중 하나인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을 활용하여 </a:t>
            </a: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공정의 주요 불량 유형을 자동으로 검출할 수 있는 딥러닝 모델을 구현하고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해당 모델의 성능을 평가하는 것임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더불어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다른 객체 탐지 모델과의 성능 비교를 위해 </a:t>
            </a:r>
            <a:r>
              <a:rPr lang="en-US" altLang="ko-KR" sz="1400" kern="0" dirty="0">
                <a:latin typeface="+mn-ea"/>
              </a:rPr>
              <a:t>RT-DETR(Real-Time Detection Transformer, </a:t>
            </a:r>
            <a:r>
              <a:rPr lang="ko-KR" altLang="en-US" sz="1400" kern="0" dirty="0">
                <a:latin typeface="+mn-ea"/>
              </a:rPr>
              <a:t>실시간 감지 트랜스포머</a:t>
            </a:r>
            <a:r>
              <a:rPr lang="en-US" altLang="ko-KR" sz="1400" kern="0" dirty="0">
                <a:latin typeface="+mn-ea"/>
              </a:rPr>
              <a:t>) </a:t>
            </a:r>
            <a:r>
              <a:rPr lang="ko-KR" altLang="en-US" sz="1400" kern="0" dirty="0">
                <a:latin typeface="+mn-ea"/>
              </a:rPr>
              <a:t>모델을 추가로 구현하여 비교하도록 함</a:t>
            </a:r>
            <a:r>
              <a:rPr lang="en-US" altLang="ko-KR" sz="1400" kern="0" dirty="0">
                <a:latin typeface="+mn-ea"/>
              </a:rPr>
              <a:t>. </a:t>
            </a: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이 과정에서</a:t>
            </a:r>
            <a:r>
              <a:rPr lang="en-US" altLang="ko-KR" sz="1400" kern="0" dirty="0">
                <a:latin typeface="+mn-ea"/>
              </a:rPr>
              <a:t>, 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선정하여 직접 데이터 셋을 구축하고자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18166-C5A1-B365-5B3C-11A7CB8D7599}"/>
              </a:ext>
            </a:extLst>
          </p:cNvPr>
          <p:cNvSpPr txBox="1"/>
          <p:nvPr/>
        </p:nvSpPr>
        <p:spPr>
          <a:xfrm>
            <a:off x="1589116" y="2992582"/>
            <a:ext cx="8545653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 YOLO(You Only Look Once)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이미지 내 객체를 실시간으로 빠르게 검출할 수 있는 알고리즘으로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최근 산업용 비전 검사 시스템에서 높은 정확도와 속도를 바탕으로 각광 받고 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Google Scholar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기준 ‘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YOLO industrial inspection’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 논문은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이후 급격히 증가하였으며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2024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한 해 동안 약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250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건 이상의 학술 논문이 발표되었음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또한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YOLO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알고리즘의 산업 분야 적용을 정리한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Electronics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저널의 논문에 따르면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SMT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공정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자동차 부품 검사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식품 품질 관리 등 다양한 분야에서 해당 기술이 연구되고 있음 </a:t>
            </a:r>
            <a:r>
              <a:rPr lang="en-US" altLang="ko-KR" sz="14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6CE11-10DE-3C92-2BFC-7221F6A42A97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42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5CB0-5297-F65D-3FA3-085FDC1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CC4CCDF-5A1E-0528-EBFA-E44408A9420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64638-0B65-1FF8-8CF9-516D7540C0D3}"/>
              </a:ext>
            </a:extLst>
          </p:cNvPr>
          <p:cNvGrpSpPr/>
          <p:nvPr/>
        </p:nvGrpSpPr>
        <p:grpSpPr>
          <a:xfrm>
            <a:off x="436400" y="1463587"/>
            <a:ext cx="5009989" cy="381458"/>
            <a:chOff x="430306" y="1408458"/>
            <a:chExt cx="5009989" cy="381458"/>
          </a:xfrm>
        </p:grpSpPr>
        <p:sp>
          <p:nvSpPr>
            <p:cNvPr id="8" name="TextBox 36">
              <a:extLst>
                <a:ext uri="{FF2B5EF4-FFF2-40B4-BE49-F238E27FC236}">
                  <a16:creationId xmlns:a16="http://schemas.microsoft.com/office/drawing/2014/main" id="{038E4223-8C0A-73ED-374F-1CB4C7C8DEB2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목적 및 범위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55FBD-192F-208D-4D12-FC8C639B083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0" name="사각형: 둥근 위쪽 모서리 24">
                <a:extLst>
                  <a:ext uri="{FF2B5EF4-FFF2-40B4-BE49-F238E27FC236}">
                    <a16:creationId xmlns:a16="http://schemas.microsoft.com/office/drawing/2014/main" id="{E62A60FA-D79F-1BC3-1DDC-A271032FB6B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7C1120-EA14-E532-7875-1A88D6C44E3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0CB1E4-D41C-BB3D-2573-496A6A3276E2}"/>
              </a:ext>
            </a:extLst>
          </p:cNvPr>
          <p:cNvSpPr txBox="1"/>
          <p:nvPr/>
        </p:nvSpPr>
        <p:spPr>
          <a:xfrm>
            <a:off x="758012" y="1866630"/>
            <a:ext cx="9704714" cy="462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2)</a:t>
            </a:r>
            <a:r>
              <a:rPr lang="ko-KR" altLang="en-US" sz="1600" dirty="0">
                <a:latin typeface="+mn-ea"/>
              </a:rPr>
              <a:t> 연구 범위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ko-KR" sz="1400" dirty="0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+mn-ea"/>
                <a:ea typeface="맑은 고딕" panose="020B0503020000020004" pitchFamily="50" charset="-127"/>
              </a:rPr>
              <a:t>불량 검출을 위한 데이터셋 구축</a:t>
            </a:r>
            <a:endParaRPr lang="en-US" altLang="ko-KR" sz="1400" dirty="0">
              <a:latin typeface="+mn-ea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latin typeface="+mn-ea"/>
              </a:rPr>
              <a:t>SMT </a:t>
            </a:r>
            <a:r>
              <a:rPr lang="ko-KR" altLang="en-US" sz="1400" kern="0" dirty="0">
                <a:latin typeface="+mn-ea"/>
              </a:rPr>
              <a:t>공정에서 발생하는 다양한 불량 유형 중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주요 불량 유형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가지를 선정하고 직접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불량 시료를 제작함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전용 장비를 활용하여 불량 시료의 이미지를 확보하고</a:t>
            </a:r>
            <a:r>
              <a:rPr lang="en-US" altLang="ko-KR" sz="1400" kern="0" dirty="0">
                <a:latin typeface="+mn-ea"/>
              </a:rPr>
              <a:t>,</a:t>
            </a:r>
            <a:r>
              <a:rPr lang="ko-KR" altLang="en-US" sz="1400" kern="0" dirty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클래스로 </a:t>
            </a:r>
            <a:r>
              <a:rPr lang="en-US" altLang="ko-KR" sz="1400" kern="0" dirty="0">
                <a:latin typeface="+mn-ea"/>
              </a:rPr>
              <a:t>Data Annotation </a:t>
            </a:r>
            <a:r>
              <a:rPr lang="ko-KR" altLang="en-US" sz="1400" kern="0" dirty="0">
                <a:latin typeface="+mn-ea"/>
              </a:rPr>
              <a:t>및 </a:t>
            </a:r>
            <a:r>
              <a:rPr lang="en-US" altLang="ko-KR" sz="1400" kern="0" dirty="0">
                <a:latin typeface="+mn-ea"/>
              </a:rPr>
              <a:t>Labeling</a:t>
            </a:r>
            <a:r>
              <a:rPr lang="ko-KR" altLang="en-US" sz="1400" kern="0" dirty="0">
                <a:latin typeface="+mn-ea"/>
              </a:rPr>
              <a:t>을 수행하여 대량의 데이터셋을 구축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YOLOv11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RT-DETR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불량 검출 모델 구현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기준모델인 </a:t>
            </a:r>
            <a:r>
              <a:rPr lang="en-US" altLang="ko-KR" sz="1400" kern="0" dirty="0">
                <a:latin typeface="+mn-ea"/>
              </a:rPr>
              <a:t>YOLOv11</a:t>
            </a:r>
            <a:r>
              <a:rPr lang="ko-KR" altLang="en-US" sz="1400" kern="0" dirty="0">
                <a:latin typeface="+mn-ea"/>
              </a:rPr>
              <a:t>과 비교 모델인 </a:t>
            </a:r>
            <a:r>
              <a:rPr lang="en-US" altLang="ko-KR" sz="1400" kern="0" dirty="0">
                <a:latin typeface="+mn-ea"/>
              </a:rPr>
              <a:t>RT-DETR</a:t>
            </a:r>
            <a:r>
              <a:rPr lang="ko-KR" altLang="en-US" sz="1400" kern="0" dirty="0">
                <a:latin typeface="+mn-ea"/>
              </a:rPr>
              <a:t>을 활용하여 불량 검출 모델을 구현</a:t>
            </a:r>
            <a:endParaRPr lang="en-US" altLang="ko-KR" sz="1400" kern="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kern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모델 성능 평가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학습된 모델에 대해 </a:t>
            </a:r>
            <a:r>
              <a:rPr lang="en-US" altLang="ko-KR" sz="1400" kern="0" dirty="0">
                <a:latin typeface="+mn-ea"/>
              </a:rPr>
              <a:t>Precision, Recall, </a:t>
            </a:r>
            <a:r>
              <a:rPr lang="en-US" altLang="ko-KR" sz="1400" kern="0" dirty="0" err="1">
                <a:latin typeface="+mn-ea"/>
              </a:rPr>
              <a:t>mAP</a:t>
            </a:r>
            <a:r>
              <a:rPr lang="en-US" altLang="ko-KR" sz="1400" kern="0" dirty="0">
                <a:latin typeface="+mn-ea"/>
              </a:rPr>
              <a:t> </a:t>
            </a:r>
            <a:r>
              <a:rPr lang="ko-KR" altLang="en-US" sz="1400" kern="0" dirty="0">
                <a:latin typeface="+mn-ea"/>
              </a:rPr>
              <a:t>등의 대표적인 객체 검출 성능 지표를 활용하여 모델의 성능을 정량적으로 평가</a:t>
            </a:r>
            <a:endParaRPr lang="en-US" altLang="ko-KR" sz="1400" kern="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latin typeface="+mn-ea"/>
              </a:rPr>
              <a:t>또한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테스트 데이터에 대한 </a:t>
            </a:r>
            <a:r>
              <a:rPr lang="en-US" altLang="ko-KR" sz="1400" kern="0" dirty="0">
                <a:latin typeface="+mn-ea"/>
              </a:rPr>
              <a:t>Confusion Matrix (</a:t>
            </a:r>
            <a:r>
              <a:rPr lang="ko-KR" altLang="en-US" sz="1400" kern="0" dirty="0">
                <a:latin typeface="+mn-ea"/>
              </a:rPr>
              <a:t>혼동 행렬</a:t>
            </a:r>
            <a:r>
              <a:rPr lang="en-US" altLang="ko-KR" sz="1400" kern="0" dirty="0">
                <a:latin typeface="+mn-ea"/>
              </a:rPr>
              <a:t>)</a:t>
            </a:r>
            <a:r>
              <a:rPr lang="ko-KR" altLang="en-US" sz="1400" kern="0" dirty="0">
                <a:latin typeface="+mn-ea"/>
              </a:rPr>
              <a:t>을 작성하여 학습 모델에 따라 각 </a:t>
            </a:r>
            <a:r>
              <a:rPr lang="en-US" altLang="ko-KR" sz="1400" kern="0" dirty="0">
                <a:latin typeface="+mn-ea"/>
              </a:rPr>
              <a:t>7</a:t>
            </a:r>
            <a:r>
              <a:rPr lang="ko-KR" altLang="en-US" sz="1400" kern="0" dirty="0">
                <a:latin typeface="+mn-ea"/>
              </a:rPr>
              <a:t>가지 불량 클래스에 대한 실제 검출 성능이 얼마나 차이가 나는지를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22AE0-8599-57F1-21E6-30018EAC874F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서론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F89DD-9778-E15A-69A0-D8C762718C4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1BB32-1D81-62D7-CD3C-C10FF85A7333}"/>
              </a:ext>
            </a:extLst>
          </p:cNvPr>
          <p:cNvSpPr txBox="1"/>
          <p:nvPr/>
        </p:nvSpPr>
        <p:spPr>
          <a:xfrm>
            <a:off x="895146" y="1746521"/>
            <a:ext cx="9683954" cy="457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심층 회선 신경망을 이용한 </a:t>
            </a:r>
            <a:r>
              <a:rPr lang="en-US" altLang="ko-KR" sz="1400" u="sng" dirty="0">
                <a:latin typeface="+mn-ea"/>
              </a:rPr>
              <a:t>SMT </a:t>
            </a:r>
            <a:r>
              <a:rPr lang="ko-KR" altLang="en-US" sz="1400" u="sng" dirty="0">
                <a:latin typeface="+mn-ea"/>
              </a:rPr>
              <a:t>제조 공정의 가성 불량 검출 방법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김정욱 </a:t>
            </a:r>
            <a:r>
              <a:rPr lang="en-US" altLang="ko-KR" sz="1400" dirty="0">
                <a:latin typeface="+mn-ea"/>
              </a:rPr>
              <a:t>(2018)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심층 회선 신경망</a:t>
            </a:r>
            <a:r>
              <a:rPr lang="en-US" altLang="ko-KR" sz="1400" b="0" i="0" dirty="0">
                <a:effectLst/>
                <a:latin typeface="+mn-ea"/>
              </a:rPr>
              <a:t>(Deep CNN)</a:t>
            </a:r>
            <a:r>
              <a:rPr lang="ko-KR" altLang="en-US" sz="1400" b="0" i="0" dirty="0">
                <a:effectLst/>
                <a:latin typeface="+mn-ea"/>
              </a:rPr>
              <a:t>을 이용하여 </a:t>
            </a:r>
            <a:r>
              <a:rPr lang="en-US" altLang="ko-KR" sz="1400" b="0" i="0" dirty="0">
                <a:effectLst/>
                <a:latin typeface="+mn-ea"/>
              </a:rPr>
              <a:t>SMT </a:t>
            </a:r>
            <a:r>
              <a:rPr lang="ko-KR" altLang="en-US" sz="1400" b="0" i="0" dirty="0">
                <a:effectLst/>
                <a:latin typeface="+mn-ea"/>
              </a:rPr>
              <a:t>제조 공정에서 발생하는 가성 불량 검출 연구를 수행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기존의 </a:t>
            </a:r>
            <a:r>
              <a:rPr lang="en-US" altLang="ko-KR" sz="1400" b="0" i="0" dirty="0">
                <a:effectLst/>
                <a:latin typeface="+mn-ea"/>
              </a:rPr>
              <a:t>AOI </a:t>
            </a:r>
            <a:r>
              <a:rPr lang="ko-KR" altLang="en-US" sz="1400" b="0" i="0" dirty="0">
                <a:effectLst/>
                <a:latin typeface="+mn-ea"/>
              </a:rPr>
              <a:t>공정을 유지한 채 가성 불량 검출 모델을 적용하여 </a:t>
            </a:r>
            <a:r>
              <a:rPr lang="en-US" altLang="ko-KR" sz="1400" b="0" i="0" dirty="0">
                <a:effectLst/>
                <a:latin typeface="+mn-ea"/>
              </a:rPr>
              <a:t>2</a:t>
            </a:r>
            <a:r>
              <a:rPr lang="ko-KR" altLang="en-US" sz="1400" b="0" i="0" dirty="0">
                <a:effectLst/>
                <a:latin typeface="+mn-ea"/>
              </a:rPr>
              <a:t>차 불량 판정을 실시하는 것을 전제로 하였고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ko-KR" altLang="en-US" sz="1400" b="0" i="0" dirty="0">
                <a:effectLst/>
                <a:latin typeface="+mn-ea"/>
              </a:rPr>
              <a:t>딥러닝 모델로는 </a:t>
            </a:r>
            <a:r>
              <a:rPr lang="en-US" altLang="ko-KR" sz="1400" b="0" i="0" dirty="0" err="1">
                <a:effectLst/>
                <a:latin typeface="+mn-ea"/>
              </a:rPr>
              <a:t>ResNet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en-US" altLang="ko-KR" sz="1400" b="0" i="0" dirty="0">
                <a:effectLst/>
                <a:latin typeface="+mn-ea"/>
              </a:rPr>
              <a:t>Inception V3 </a:t>
            </a:r>
            <a:r>
              <a:rPr lang="ko-KR" altLang="en-US" sz="1400" b="0" i="0" dirty="0">
                <a:effectLst/>
                <a:latin typeface="+mn-ea"/>
              </a:rPr>
              <a:t>모델의 사용을 제안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학습 결과</a:t>
            </a:r>
            <a:r>
              <a:rPr lang="en-US" altLang="ko-KR" sz="1400" b="0" i="0" dirty="0">
                <a:effectLst/>
                <a:latin typeface="+mn-ea"/>
              </a:rPr>
              <a:t>, Inception </a:t>
            </a:r>
            <a:r>
              <a:rPr lang="ko-KR" altLang="en-US" sz="1400" b="0" i="0" dirty="0">
                <a:effectLst/>
                <a:latin typeface="+mn-ea"/>
              </a:rPr>
              <a:t>모듈이 사용된 모델이 비슷한 깊이의 </a:t>
            </a:r>
            <a:r>
              <a:rPr lang="en-US" altLang="ko-KR" sz="1400" b="0" i="0" dirty="0">
                <a:effectLst/>
                <a:latin typeface="+mn-ea"/>
              </a:rPr>
              <a:t>ResNet-50</a:t>
            </a:r>
            <a:r>
              <a:rPr lang="ko-KR" altLang="en-US" sz="1400" b="0" i="0" dirty="0">
                <a:effectLst/>
                <a:latin typeface="+mn-ea"/>
              </a:rPr>
              <a:t>보다 뛰어난 성능을 보인 것을 확인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u="sng" dirty="0">
                <a:latin typeface="+mn-ea"/>
              </a:rPr>
              <a:t>직렬형 </a:t>
            </a:r>
            <a:r>
              <a:rPr lang="ko-KR" altLang="en-US" sz="1400" u="sng" dirty="0" err="1">
                <a:latin typeface="+mn-ea"/>
              </a:rPr>
              <a:t>컨볼루션</a:t>
            </a:r>
            <a:r>
              <a:rPr lang="ko-KR" altLang="en-US" sz="1400" u="sng" dirty="0">
                <a:latin typeface="+mn-ea"/>
              </a:rPr>
              <a:t> 신경망에 의한 </a:t>
            </a:r>
            <a:r>
              <a:rPr lang="en-US" altLang="ko-KR" sz="1400" u="sng" dirty="0">
                <a:latin typeface="+mn-ea"/>
              </a:rPr>
              <a:t>SMD </a:t>
            </a:r>
            <a:r>
              <a:rPr lang="ko-KR" altLang="en-US" sz="1400" u="sng" dirty="0">
                <a:latin typeface="+mn-ea"/>
              </a:rPr>
              <a:t>부품의 조립 불량 분류 방법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류종현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2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(2019)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직렬형 </a:t>
            </a:r>
            <a:r>
              <a:rPr lang="ko-KR" altLang="en-US" sz="1400" dirty="0" err="1">
                <a:latin typeface="+mn-ea"/>
              </a:rPr>
              <a:t>컨볼루션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(Cascade CNN)</a:t>
            </a:r>
            <a:r>
              <a:rPr lang="ko-KR" altLang="en-US" sz="1400" dirty="0">
                <a:latin typeface="+mn-ea"/>
              </a:rPr>
              <a:t>을 이용하여 </a:t>
            </a:r>
            <a:r>
              <a:rPr lang="en-US" altLang="ko-KR" sz="1400" dirty="0">
                <a:latin typeface="+mn-ea"/>
              </a:rPr>
              <a:t>SMD </a:t>
            </a:r>
            <a:r>
              <a:rPr lang="ko-KR" altLang="en-US" sz="1400" dirty="0">
                <a:latin typeface="+mn-ea"/>
              </a:rPr>
              <a:t>부품의 조립 불량을 분류하는 방법을 제안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n-ea"/>
              </a:rPr>
              <a:t>기존의 단일 네트워크 기반 불량 판별 방식이 정확도와 네트워크 효율성 측면에서 한계가 있음을 지적하고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보완하기 위해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단계 </a:t>
            </a:r>
            <a:r>
              <a:rPr lang="en-US" altLang="ko-KR" sz="1400" dirty="0">
                <a:latin typeface="+mn-ea"/>
              </a:rPr>
              <a:t>Cascade CNN </a:t>
            </a:r>
            <a:r>
              <a:rPr lang="ko-KR" altLang="en-US" sz="1400" dirty="0">
                <a:latin typeface="+mn-ea"/>
              </a:rPr>
              <a:t>구조를 도입</a:t>
            </a:r>
            <a:endParaRPr lang="en-US" altLang="ko-KR" sz="1400" dirty="0"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+mn-ea"/>
              </a:rPr>
              <a:t>양불</a:t>
            </a:r>
            <a:r>
              <a:rPr lang="ko-KR" altLang="en-US" sz="1400" dirty="0">
                <a:latin typeface="+mn-ea"/>
              </a:rPr>
              <a:t> 판정과 불량 유형 분류를 분리하고 각각에 최적화된 네트워크를 적용하여 전체적인 분류 정확도를 향상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+mn-ea"/>
              </a:rPr>
              <a:t>딥러닝</a:t>
            </a:r>
            <a:r>
              <a:rPr lang="en-US" altLang="ko-KR" sz="1400" u="sng" dirty="0">
                <a:latin typeface="+mn-ea"/>
              </a:rPr>
              <a:t>(CNN)</a:t>
            </a:r>
            <a:r>
              <a:rPr lang="ko-KR" altLang="en-US" sz="1400" u="sng" dirty="0">
                <a:latin typeface="+mn-ea"/>
              </a:rPr>
              <a:t>을 이용한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불량 검출 시스템 설계 및 구현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최원호 </a:t>
            </a:r>
            <a:r>
              <a:rPr lang="en-US" altLang="ko-KR" sz="1400" dirty="0">
                <a:latin typeface="+mn-ea"/>
              </a:rPr>
              <a:t>(2022)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조립 불량 검출 시스템 개발에 있어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과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기법의 융합 효과를 강조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 err="1">
                <a:effectLst/>
                <a:latin typeface="+mn-ea"/>
              </a:rPr>
              <a:t>VGGNet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ko-KR" altLang="en-US" sz="1400" b="0" i="0" dirty="0">
                <a:effectLst/>
                <a:latin typeface="+mn-ea"/>
              </a:rPr>
              <a:t>기반 </a:t>
            </a:r>
            <a:r>
              <a:rPr lang="en-US" altLang="ko-KR" sz="1400" b="0" i="0" dirty="0">
                <a:effectLst/>
                <a:latin typeface="+mn-ea"/>
              </a:rPr>
              <a:t>CNN</a:t>
            </a:r>
            <a:r>
              <a:rPr lang="ko-KR" altLang="en-US" sz="1400" b="0" i="0" dirty="0">
                <a:effectLst/>
                <a:latin typeface="+mn-ea"/>
              </a:rPr>
              <a:t>을 적용하여 불량 여부를 판단하였으며</a:t>
            </a:r>
            <a:r>
              <a:rPr lang="en-US" altLang="ko-KR" sz="1400" b="0" i="0" dirty="0">
                <a:effectLst/>
                <a:latin typeface="+mn-ea"/>
              </a:rPr>
              <a:t>, Grayscale, Bilateral Filter, Opening, Canny-Edge</a:t>
            </a:r>
            <a:r>
              <a:rPr lang="ko-KR" altLang="en-US" sz="1400" b="0" i="0" dirty="0">
                <a:effectLst/>
                <a:latin typeface="+mn-ea"/>
              </a:rPr>
              <a:t>와 같은 </a:t>
            </a:r>
            <a:r>
              <a:rPr lang="ko-KR" altLang="en-US" sz="1400" b="0" i="0" dirty="0" err="1">
                <a:effectLst/>
                <a:latin typeface="+mn-ea"/>
              </a:rPr>
              <a:t>전처리</a:t>
            </a:r>
            <a:r>
              <a:rPr lang="ko-KR" altLang="en-US" sz="1400" b="0" i="0" dirty="0">
                <a:effectLst/>
                <a:latin typeface="+mn-ea"/>
              </a:rPr>
              <a:t> 기법을 통해 학습 데이터의 품질을 향상</a:t>
            </a:r>
            <a:endParaRPr lang="en-US" altLang="ko-KR" sz="1400" b="0" i="0" dirty="0">
              <a:effectLst/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E871-A79A-2077-E678-583E48381B33}"/>
              </a:ext>
            </a:extLst>
          </p:cNvPr>
          <p:cNvSpPr txBox="1"/>
          <p:nvPr/>
        </p:nvSpPr>
        <p:spPr>
          <a:xfrm>
            <a:off x="112713" y="625223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CNN </a:t>
            </a:r>
            <a:r>
              <a:rPr lang="ko-KR" altLang="en-US" sz="1400" u="sng" kern="0" dirty="0">
                <a:latin typeface="+mn-ea"/>
              </a:rPr>
              <a:t>기반 접근 방식은 이미지 전체의 불량 유무 판별 및 단일 객체 검출에는 강점을 보이나</a:t>
            </a:r>
            <a:r>
              <a:rPr lang="en-US" altLang="ko-KR" sz="1400" u="sng" kern="0" dirty="0">
                <a:latin typeface="+mn-ea"/>
              </a:rPr>
              <a:t>, SMT </a:t>
            </a:r>
            <a:r>
              <a:rPr lang="ko-KR" altLang="en-US" sz="1400" u="sng" kern="0" dirty="0">
                <a:latin typeface="+mn-ea"/>
              </a:rPr>
              <a:t>공정과 같이 다수의 불량 객체가 동시 존재하거나 미세한 불량을 정확히 탐지해야 하는 상황에서는 여전히 한계가 존재함</a:t>
            </a:r>
            <a:r>
              <a:rPr lang="en-US" altLang="ko-KR" sz="1400" u="sng" kern="0" dirty="0">
                <a:latin typeface="+mn-ea"/>
              </a:rPr>
              <a:t>. </a:t>
            </a:r>
            <a:r>
              <a:rPr lang="ko-KR" altLang="en-US" sz="1400" u="sng" kern="0" dirty="0">
                <a:latin typeface="+mn-ea"/>
              </a:rPr>
              <a:t>특히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슬라이딩 윈도우나 </a:t>
            </a:r>
            <a:r>
              <a:rPr lang="en-US" altLang="ko-KR" sz="1400" u="sng" kern="0" dirty="0">
                <a:latin typeface="+mn-ea"/>
              </a:rPr>
              <a:t>Region Proposal </a:t>
            </a:r>
            <a:r>
              <a:rPr lang="ko-KR" altLang="en-US" sz="1400" u="sng" kern="0" dirty="0">
                <a:latin typeface="+mn-ea"/>
              </a:rPr>
              <a:t>기반 탐지 방식은 높은 </a:t>
            </a:r>
            <a:r>
              <a:rPr lang="ko-KR" altLang="en-US" sz="1400" u="sng" kern="0" dirty="0" err="1">
                <a:latin typeface="+mn-ea"/>
              </a:rPr>
              <a:t>연산량으로</a:t>
            </a:r>
            <a:r>
              <a:rPr lang="ko-KR" altLang="en-US" sz="1400" u="sng" kern="0" dirty="0">
                <a:latin typeface="+mn-ea"/>
              </a:rPr>
              <a:t> 인해 실시간 적용에 부적합한 측면이 있음</a:t>
            </a:r>
          </a:p>
        </p:txBody>
      </p:sp>
    </p:spTree>
    <p:extLst>
      <p:ext uri="{BB962C8B-B14F-4D97-AF65-F5344CB8AC3E}">
        <p14:creationId xmlns:p14="http://schemas.microsoft.com/office/powerpoint/2010/main" val="122685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E23D-83E9-F59B-9098-BDFB1853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1F2198-69C6-E080-F5CF-90EA72BD05F5}"/>
              </a:ext>
            </a:extLst>
          </p:cNvPr>
          <p:cNvGrpSpPr/>
          <p:nvPr/>
        </p:nvGrpSpPr>
        <p:grpSpPr>
          <a:xfrm>
            <a:off x="430306" y="1408458"/>
            <a:ext cx="6327333" cy="381458"/>
            <a:chOff x="430306" y="1408458"/>
            <a:chExt cx="6327333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818B1D8A-2CB6-EB4E-F116-8D629995DEA1}"/>
                </a:ext>
              </a:extLst>
            </p:cNvPr>
            <p:cNvSpPr txBox="1"/>
            <p:nvPr/>
          </p:nvSpPr>
          <p:spPr>
            <a:xfrm>
              <a:off x="1304365" y="1443791"/>
              <a:ext cx="54532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SMT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불량 검출 연구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663EA1-0033-9A33-25B9-58CAF646D47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39111C4B-BE9C-E966-BED1-E63A0659D0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663D35-5504-5D94-C715-193D3062D96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6185C4-F90A-9F52-8F1A-B86A79C355FB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566C8-5DB3-4340-2DA3-21968C76EDB5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Ⅱ. SMT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검출을 위한 딥러닝 관련 연구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A7C5B-100D-1906-1926-D15DAED1EC9A}"/>
              </a:ext>
            </a:extLst>
          </p:cNvPr>
          <p:cNvSpPr txBox="1"/>
          <p:nvPr/>
        </p:nvSpPr>
        <p:spPr>
          <a:xfrm>
            <a:off x="895146" y="1746521"/>
            <a:ext cx="9239623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검사를 위한 </a:t>
            </a:r>
            <a:r>
              <a:rPr lang="en-US" altLang="ko-KR" sz="1400" u="sng" dirty="0">
                <a:latin typeface="+mn-ea"/>
              </a:rPr>
              <a:t>YOLO </a:t>
            </a:r>
            <a:r>
              <a:rPr lang="ko-KR" altLang="en-US" sz="1400" u="sng" dirty="0">
                <a:latin typeface="+mn-ea"/>
              </a:rPr>
              <a:t>네트워크 기반의 </a:t>
            </a:r>
            <a:r>
              <a:rPr lang="en-US" altLang="ko-KR" sz="1400" u="sng" dirty="0">
                <a:latin typeface="+mn-ea"/>
              </a:rPr>
              <a:t>PCB </a:t>
            </a:r>
            <a:r>
              <a:rPr lang="ko-KR" altLang="en-US" sz="1400" u="sng" dirty="0">
                <a:latin typeface="+mn-ea"/>
              </a:rPr>
              <a:t>부품 분류 알고리즘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윤형조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이준재</a:t>
            </a:r>
            <a:r>
              <a:rPr lang="en-US" altLang="ko-KR" sz="1400" dirty="0">
                <a:latin typeface="+mn-ea"/>
              </a:rPr>
              <a:t>. (2021)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검사를 위해 </a:t>
            </a:r>
            <a:r>
              <a:rPr lang="en-US" altLang="ko-KR" sz="1400" b="0" i="0" dirty="0">
                <a:effectLst/>
                <a:latin typeface="+mn-ea"/>
              </a:rPr>
              <a:t>4</a:t>
            </a:r>
            <a:r>
              <a:rPr lang="ko-KR" altLang="en-US" sz="1400" b="0" i="0" dirty="0">
                <a:effectLst/>
                <a:latin typeface="+mn-ea"/>
              </a:rPr>
              <a:t>가지의 </a:t>
            </a:r>
            <a:r>
              <a:rPr lang="en-US" altLang="ko-KR" sz="1400" b="0" i="0" dirty="0">
                <a:effectLst/>
                <a:latin typeface="+mn-ea"/>
              </a:rPr>
              <a:t>SMD </a:t>
            </a:r>
            <a:r>
              <a:rPr lang="ko-KR" altLang="en-US" sz="1400" b="0" i="0" dirty="0">
                <a:effectLst/>
                <a:latin typeface="+mn-ea"/>
              </a:rPr>
              <a:t>부품</a:t>
            </a:r>
            <a:r>
              <a:rPr lang="en-US" altLang="ko-KR" sz="1400" b="0" i="0" dirty="0">
                <a:effectLst/>
                <a:latin typeface="+mn-ea"/>
              </a:rPr>
              <a:t>(Capacitor, Resister</a:t>
            </a:r>
            <a:r>
              <a:rPr lang="en-US" altLang="ko-KR" sz="1400" dirty="0">
                <a:latin typeface="+mn-ea"/>
              </a:rPr>
              <a:t>,</a:t>
            </a:r>
            <a:r>
              <a:rPr lang="en-US" altLang="ko-KR" sz="1400" b="0" i="0" dirty="0">
                <a:effectLst/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Diode</a:t>
            </a:r>
            <a:r>
              <a:rPr lang="en-US" altLang="ko-KR" sz="1400" b="0" i="0" dirty="0">
                <a:effectLst/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Transister</a:t>
            </a:r>
            <a:r>
              <a:rPr lang="en-US" altLang="ko-KR" sz="1400" b="0" i="0" dirty="0">
                <a:effectLst/>
                <a:latin typeface="+mn-ea"/>
              </a:rPr>
              <a:t>)</a:t>
            </a:r>
            <a:r>
              <a:rPr lang="ko-KR" altLang="en-US" sz="1400" b="0" i="0" dirty="0">
                <a:effectLst/>
                <a:latin typeface="+mn-ea"/>
              </a:rPr>
              <a:t>을 분류하는 알고리즘을 제시</a:t>
            </a:r>
            <a:endParaRPr lang="en-US" altLang="ko-KR" sz="1400" b="0" i="0" dirty="0">
              <a:effectLst/>
              <a:latin typeface="+mn-ea"/>
            </a:endParaRP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0" i="0" dirty="0">
                <a:effectLst/>
                <a:latin typeface="+mn-ea"/>
              </a:rPr>
              <a:t>제안된 모델은 높은 정확도를 기록하며 기존 </a:t>
            </a:r>
            <a:r>
              <a:rPr lang="en-US" altLang="ko-KR" sz="1400" b="0" i="0" dirty="0">
                <a:effectLst/>
                <a:latin typeface="+mn-ea"/>
              </a:rPr>
              <a:t>YOLOv2 </a:t>
            </a:r>
            <a:r>
              <a:rPr lang="ko-KR" altLang="en-US" sz="1400" b="0" i="0" dirty="0">
                <a:effectLst/>
                <a:latin typeface="+mn-ea"/>
              </a:rPr>
              <a:t>모델 대비 향상된 성능을 보임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u="sng" dirty="0">
                <a:latin typeface="+mn-ea"/>
              </a:rPr>
              <a:t>A deep context learning based PCB defect detection model with anomalous trend alarming system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JiaYou</a:t>
            </a:r>
            <a:r>
              <a:rPr lang="en-US" altLang="ko-KR" sz="1400" dirty="0">
                <a:latin typeface="+mn-ea"/>
              </a:rPr>
              <a:t> Lim </a:t>
            </a:r>
            <a:r>
              <a:rPr lang="ko-KR" altLang="en-US" sz="1400" dirty="0">
                <a:latin typeface="+mn-ea"/>
              </a:rPr>
              <a:t>외</a:t>
            </a:r>
            <a:r>
              <a:rPr lang="en-US" altLang="ko-KR" sz="1400" dirty="0">
                <a:latin typeface="+mn-ea"/>
              </a:rPr>
              <a:t> 3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YOLOv5 </a:t>
            </a:r>
            <a:r>
              <a:rPr lang="ko-KR" altLang="en-US" sz="1400" dirty="0">
                <a:latin typeface="+mn-ea"/>
              </a:rPr>
              <a:t>모델을 기반으로</a:t>
            </a:r>
            <a:r>
              <a:rPr lang="en-US" altLang="ko-KR" sz="1400" dirty="0">
                <a:latin typeface="+mn-ea"/>
              </a:rPr>
              <a:t> FPN(Feature Pyramid Network) </a:t>
            </a:r>
            <a:r>
              <a:rPr lang="ko-KR" altLang="en-US" sz="1400" dirty="0">
                <a:latin typeface="+mn-ea"/>
              </a:rPr>
              <a:t>구조를 개선하고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CIoU</a:t>
            </a:r>
            <a:r>
              <a:rPr lang="en-US" altLang="ko-KR" sz="1400" dirty="0">
                <a:latin typeface="+mn-ea"/>
              </a:rPr>
              <a:t> (Complete Intersection over Union) </a:t>
            </a:r>
            <a:r>
              <a:rPr lang="ko-KR" altLang="en-US" sz="1400" dirty="0">
                <a:latin typeface="+mn-ea"/>
              </a:rPr>
              <a:t>손실 함수의 특정 항목을 </a:t>
            </a:r>
            <a:r>
              <a:rPr lang="ko-KR" altLang="en-US" sz="1400" dirty="0" err="1">
                <a:latin typeface="+mn-ea"/>
              </a:rPr>
              <a:t>가중화하는</a:t>
            </a:r>
            <a:r>
              <a:rPr lang="ko-KR" altLang="en-US" sz="1400" dirty="0">
                <a:latin typeface="+mn-ea"/>
              </a:rPr>
              <a:t> 등의 최적화를 통해 작은 불량 객체 검출 성능을 높임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PCB-YOLO An Improved Detection Algorithm of PCB Surface Defects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Junlong</a:t>
            </a:r>
            <a:r>
              <a:rPr lang="en-US" altLang="ko-KR" sz="1400" dirty="0">
                <a:latin typeface="+mn-ea"/>
              </a:rPr>
              <a:t> Tang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명 </a:t>
            </a:r>
            <a:r>
              <a:rPr lang="en-US" altLang="ko-KR" sz="1400" dirty="0">
                <a:latin typeface="+mn-ea"/>
              </a:rPr>
              <a:t>(2023)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effectLst/>
                <a:latin typeface="+mn-ea"/>
              </a:rPr>
              <a:t>YOLOv5</a:t>
            </a:r>
            <a:r>
              <a:rPr lang="ko-KR" altLang="en-US" sz="1400" b="0" i="0" dirty="0">
                <a:effectLst/>
                <a:latin typeface="+mn-ea"/>
              </a:rPr>
              <a:t>를 개선한 </a:t>
            </a:r>
            <a:r>
              <a:rPr lang="en-US" altLang="ko-KR" sz="1400" b="0" i="0" dirty="0">
                <a:effectLst/>
                <a:latin typeface="+mn-ea"/>
              </a:rPr>
              <a:t>PCB-YOLO </a:t>
            </a:r>
            <a:r>
              <a:rPr lang="ko-KR" altLang="en-US" sz="1400" b="0" i="0" dirty="0">
                <a:effectLst/>
                <a:latin typeface="+mn-ea"/>
              </a:rPr>
              <a:t>알고리즘을 개발하여 </a:t>
            </a:r>
            <a:r>
              <a:rPr lang="en-US" altLang="ko-KR" sz="1400" b="0" i="0" dirty="0">
                <a:effectLst/>
                <a:latin typeface="+mn-ea"/>
              </a:rPr>
              <a:t>PCB </a:t>
            </a:r>
            <a:r>
              <a:rPr lang="ko-KR" altLang="en-US" sz="1400" b="0" i="0" dirty="0">
                <a:effectLst/>
                <a:latin typeface="+mn-ea"/>
              </a:rPr>
              <a:t>표면 불량 검출 성능을 향상</a:t>
            </a:r>
            <a:endParaRPr lang="en-US" altLang="ko-KR" sz="1400" b="0" i="0" dirty="0">
              <a:effectLst/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+mn-ea"/>
              </a:rPr>
              <a:t>Defect detection of printed circuit board assembly based on YOLOv5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Minghui</a:t>
            </a:r>
            <a:r>
              <a:rPr lang="en-US" altLang="ko-KR" sz="1400" dirty="0">
                <a:latin typeface="+mn-ea"/>
              </a:rPr>
              <a:t> Shen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 (2024)</a:t>
            </a:r>
          </a:p>
          <a:p>
            <a:pPr marL="538163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어셈블리</a:t>
            </a:r>
            <a:r>
              <a:rPr lang="en-US" altLang="ko-KR" sz="1400" dirty="0">
                <a:latin typeface="+mn-ea"/>
              </a:rPr>
              <a:t>(PCBA) </a:t>
            </a:r>
            <a:r>
              <a:rPr lang="ko-KR" altLang="en-US" sz="1400" dirty="0">
                <a:latin typeface="+mn-ea"/>
              </a:rPr>
              <a:t>공정에서의 불량 검출 정확도를 향상시키기 위해 </a:t>
            </a:r>
            <a:r>
              <a:rPr lang="en-US" altLang="ko-KR" sz="1400" dirty="0">
                <a:latin typeface="+mn-ea"/>
              </a:rPr>
              <a:t>YOLOv5</a:t>
            </a:r>
            <a:r>
              <a:rPr lang="ko-KR" altLang="en-US" sz="1400" dirty="0">
                <a:latin typeface="+mn-ea"/>
              </a:rPr>
              <a:t>를 기반으로 한 </a:t>
            </a:r>
            <a:r>
              <a:rPr lang="en-US" altLang="ko-KR" sz="1400" dirty="0">
                <a:latin typeface="+mn-ea"/>
              </a:rPr>
              <a:t>PCBA-YOLO </a:t>
            </a:r>
            <a:r>
              <a:rPr lang="ko-KR" altLang="en-US" sz="1400" dirty="0">
                <a:latin typeface="+mn-ea"/>
              </a:rPr>
              <a:t>모델을 제안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E021A-7908-44D8-474E-E674F9395A1C}"/>
              </a:ext>
            </a:extLst>
          </p:cNvPr>
          <p:cNvSpPr txBox="1"/>
          <p:nvPr/>
        </p:nvSpPr>
        <p:spPr>
          <a:xfrm>
            <a:off x="281762" y="6323928"/>
            <a:ext cx="1046638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u="sng" kern="0" dirty="0">
                <a:latin typeface="+mn-ea"/>
              </a:rPr>
              <a:t>But, YOLO </a:t>
            </a:r>
            <a:r>
              <a:rPr lang="ko-KR" altLang="en-US" sz="1400" u="sng" kern="0" dirty="0">
                <a:latin typeface="+mn-ea"/>
              </a:rPr>
              <a:t>기반 </a:t>
            </a:r>
            <a:r>
              <a:rPr lang="en-US" altLang="ko-KR" sz="1400" u="sng" kern="0" dirty="0">
                <a:latin typeface="+mn-ea"/>
              </a:rPr>
              <a:t>SMT </a:t>
            </a:r>
            <a:r>
              <a:rPr lang="ko-KR" altLang="en-US" sz="1400" u="sng" kern="0" dirty="0">
                <a:latin typeface="+mn-ea"/>
              </a:rPr>
              <a:t>또는 </a:t>
            </a:r>
            <a:r>
              <a:rPr lang="en-US" altLang="ko-KR" sz="1400" u="sng" kern="0" dirty="0">
                <a:latin typeface="+mn-ea"/>
              </a:rPr>
              <a:t>PCB </a:t>
            </a:r>
            <a:r>
              <a:rPr lang="ko-KR" altLang="en-US" sz="1400" u="sng" kern="0" dirty="0">
                <a:latin typeface="+mn-ea"/>
              </a:rPr>
              <a:t>불량 검출 관련 연구들은 대부분 모델 제안 및 정량 평가가 정형화된 공개 데이터셋에 한정되어 있다는 한계가 존재하며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제조 공정에서 자주 발생하는 불량 유형들을 고려하여 데이터셋을 구축한 사례는 거의 드물고</a:t>
            </a:r>
            <a:r>
              <a:rPr lang="en-US" altLang="ko-KR" sz="1400" u="sng" kern="0" dirty="0">
                <a:latin typeface="+mn-ea"/>
              </a:rPr>
              <a:t>, </a:t>
            </a:r>
            <a:r>
              <a:rPr lang="ko-KR" altLang="en-US" sz="1400" u="sng" kern="0" dirty="0">
                <a:latin typeface="+mn-ea"/>
              </a:rPr>
              <a:t>실제 산업 적용을 위한 종합적 검토 역시 부족한 상황임</a:t>
            </a:r>
          </a:p>
        </p:txBody>
      </p:sp>
    </p:spTree>
    <p:extLst>
      <p:ext uri="{BB962C8B-B14F-4D97-AF65-F5344CB8AC3E}">
        <p14:creationId xmlns:p14="http://schemas.microsoft.com/office/powerpoint/2010/main" val="28102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5809</TotalTime>
  <Words>4162</Words>
  <Application>Microsoft Office PowerPoint</Application>
  <PresentationFormat>사용자 지정</PresentationFormat>
  <Paragraphs>428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HY중고딕</vt:lpstr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v vbnvvvvv bv ll</cp:lastModifiedBy>
  <cp:revision>313</cp:revision>
  <cp:lastPrinted>2024-05-22T02:14:19Z</cp:lastPrinted>
  <dcterms:created xsi:type="dcterms:W3CDTF">2021-11-09T05:01:52Z</dcterms:created>
  <dcterms:modified xsi:type="dcterms:W3CDTF">2025-06-07T15:10:42Z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